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73" r:id="rId2"/>
    <p:sldId id="256" r:id="rId3"/>
    <p:sldId id="257" r:id="rId4"/>
    <p:sldId id="258" r:id="rId5"/>
    <p:sldId id="259" r:id="rId6"/>
    <p:sldId id="272" r:id="rId7"/>
    <p:sldId id="270" r:id="rId8"/>
    <p:sldId id="261" r:id="rId9"/>
    <p:sldId id="274" r:id="rId10"/>
    <p:sldId id="263" r:id="rId11"/>
    <p:sldId id="269" r:id="rId12"/>
    <p:sldId id="275" r:id="rId13"/>
    <p:sldId id="266" r:id="rId14"/>
    <p:sldId id="277" r:id="rId15"/>
    <p:sldId id="264" r:id="rId16"/>
    <p:sldId id="267" r:id="rId17"/>
    <p:sldId id="265" r:id="rId18"/>
    <p:sldId id="268" r:id="rId19"/>
    <p:sldId id="271" r:id="rId20"/>
    <p:sldId id="278" r:id="rId21"/>
    <p:sldId id="279" r:id="rId22"/>
    <p:sldId id="280" r:id="rId23"/>
    <p:sldId id="276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70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D7A1D-F0F4-4349-B199-B95BE9183317}" type="datetimeFigureOut">
              <a:rPr lang="pt-BR" smtClean="0"/>
              <a:pPr/>
              <a:t>23/10/2014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DB17E-CF9B-4F61-9984-995B5A2E5FC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5017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B8030-6097-459B-BA70-EFBDF45216B7}" type="datetimeFigureOut">
              <a:rPr lang="pt-BR" smtClean="0"/>
              <a:t>23/10/2014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5DC02-F51A-4586-8A83-DDF6AE339A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33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5DC02-F51A-4586-8A83-DDF6AE339A40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0048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5DC02-F51A-4586-8A83-DDF6AE339A40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4589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5DC02-F51A-4586-8A83-DDF6AE339A40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9876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6D9E-B26F-4E19-BEFB-A154796C4861}" type="datetimeFigureOut">
              <a:rPr lang="pt-BR" smtClean="0"/>
              <a:pPr/>
              <a:t>23/10/2014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3AA1-F429-4012-8B65-CA68A3FFB8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6D9E-B26F-4E19-BEFB-A154796C4861}" type="datetimeFigureOut">
              <a:rPr lang="pt-BR" smtClean="0"/>
              <a:pPr/>
              <a:t>23/10/2014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3AA1-F429-4012-8B65-CA68A3FFB8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6D9E-B26F-4E19-BEFB-A154796C4861}" type="datetimeFigureOut">
              <a:rPr lang="pt-BR" smtClean="0"/>
              <a:pPr/>
              <a:t>23/10/2014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3AA1-F429-4012-8B65-CA68A3FFB8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6D9E-B26F-4E19-BEFB-A154796C4861}" type="datetimeFigureOut">
              <a:rPr lang="pt-BR" smtClean="0"/>
              <a:pPr/>
              <a:t>23/10/2014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3AA1-F429-4012-8B65-CA68A3FFB8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6D9E-B26F-4E19-BEFB-A154796C4861}" type="datetimeFigureOut">
              <a:rPr lang="pt-BR" smtClean="0"/>
              <a:pPr/>
              <a:t>23/10/2014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3AA1-F429-4012-8B65-CA68A3FFB8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6D9E-B26F-4E19-BEFB-A154796C4861}" type="datetimeFigureOut">
              <a:rPr lang="pt-BR" smtClean="0"/>
              <a:pPr/>
              <a:t>23/10/2014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3AA1-F429-4012-8B65-CA68A3FFB8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6D9E-B26F-4E19-BEFB-A154796C4861}" type="datetimeFigureOut">
              <a:rPr lang="pt-BR" smtClean="0"/>
              <a:pPr/>
              <a:t>23/10/2014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3AA1-F429-4012-8B65-CA68A3FFB8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6D9E-B26F-4E19-BEFB-A154796C4861}" type="datetimeFigureOut">
              <a:rPr lang="pt-BR" smtClean="0"/>
              <a:pPr/>
              <a:t>23/10/2014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3AA1-F429-4012-8B65-CA68A3FFB8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6D9E-B26F-4E19-BEFB-A154796C4861}" type="datetimeFigureOut">
              <a:rPr lang="pt-BR" smtClean="0"/>
              <a:pPr/>
              <a:t>23/10/2014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3AA1-F429-4012-8B65-CA68A3FFB8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6D9E-B26F-4E19-BEFB-A154796C4861}" type="datetimeFigureOut">
              <a:rPr lang="pt-BR" smtClean="0"/>
              <a:pPr/>
              <a:t>23/10/2014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3AA1-F429-4012-8B65-CA68A3FFB8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6D9E-B26F-4E19-BEFB-A154796C4861}" type="datetimeFigureOut">
              <a:rPr lang="pt-BR" smtClean="0"/>
              <a:pPr/>
              <a:t>23/10/2014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3AA1-F429-4012-8B65-CA68A3FFB8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46D9E-B26F-4E19-BEFB-A154796C4861}" type="datetimeFigureOut">
              <a:rPr lang="pt-BR" smtClean="0"/>
              <a:pPr/>
              <a:t>23/10/2014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53AA1-F429-4012-8B65-CA68A3FFB8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41.jpeg"/><Relationship Id="rId5" Type="http://schemas.openxmlformats.org/officeDocument/2006/relationships/image" Target="../media/image14.png"/><Relationship Id="rId15" Type="http://schemas.openxmlformats.org/officeDocument/2006/relationships/image" Target="../media/image24.jpe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rio2016.com/pregamestraining/sites/default/files/imagecache/620x460/1_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669" y="-54931"/>
            <a:ext cx="9283338" cy="69678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949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HelveticaNeue" pitchFamily="2" charset="0"/>
              </a:rPr>
              <a:t>Competições</a:t>
            </a:r>
            <a:endParaRPr lang="pt-BR" dirty="0">
              <a:latin typeface="HelveticaNeue" pitchFamily="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46548" y="1556792"/>
            <a:ext cx="5050904" cy="4525963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pt-BR" dirty="0"/>
              <a:t> </a:t>
            </a:r>
          </a:p>
          <a:p>
            <a:pPr>
              <a:lnSpc>
                <a:spcPct val="170000"/>
              </a:lnSpc>
            </a:pPr>
            <a:r>
              <a:rPr lang="pt-BR" b="1" dirty="0">
                <a:latin typeface="Century Gothic" panose="020B0502020202020204" pitchFamily="34" charset="0"/>
              </a:rPr>
              <a:t>Volta da USP</a:t>
            </a:r>
          </a:p>
          <a:p>
            <a:pPr>
              <a:lnSpc>
                <a:spcPct val="170000"/>
              </a:lnSpc>
            </a:pPr>
            <a:r>
              <a:rPr lang="pt-BR" b="1" dirty="0">
                <a:latin typeface="Century Gothic" panose="020B0502020202020204" pitchFamily="34" charset="0"/>
              </a:rPr>
              <a:t>Ranking de tênis de campo</a:t>
            </a:r>
          </a:p>
          <a:p>
            <a:pPr>
              <a:lnSpc>
                <a:spcPct val="170000"/>
              </a:lnSpc>
            </a:pPr>
            <a:r>
              <a:rPr lang="pt-BR" b="1" dirty="0">
                <a:latin typeface="Century Gothic" panose="020B0502020202020204" pitchFamily="34" charset="0"/>
              </a:rPr>
              <a:t>Torneio aberto de tênis universitário</a:t>
            </a:r>
          </a:p>
          <a:p>
            <a:pPr>
              <a:lnSpc>
                <a:spcPct val="170000"/>
              </a:lnSpc>
            </a:pPr>
            <a:r>
              <a:rPr lang="pt-BR" b="1" dirty="0">
                <a:latin typeface="Century Gothic" panose="020B0502020202020204" pitchFamily="34" charset="0"/>
              </a:rPr>
              <a:t>Torneio de duplas de tênis</a:t>
            </a:r>
          </a:p>
          <a:p>
            <a:pPr>
              <a:lnSpc>
                <a:spcPct val="170000"/>
              </a:lnSpc>
            </a:pPr>
            <a:r>
              <a:rPr lang="pt-BR" b="1" dirty="0">
                <a:latin typeface="Century Gothic" panose="020B0502020202020204" pitchFamily="34" charset="0"/>
              </a:rPr>
              <a:t>Torneio individual de tênis de campo</a:t>
            </a:r>
          </a:p>
          <a:p>
            <a:pPr>
              <a:lnSpc>
                <a:spcPct val="170000"/>
              </a:lnSpc>
            </a:pPr>
            <a:r>
              <a:rPr lang="pt-BR" b="1" dirty="0">
                <a:latin typeface="Century Gothic" panose="020B0502020202020204" pitchFamily="34" charset="0"/>
              </a:rPr>
              <a:t>Torneio interno de </a:t>
            </a:r>
            <a:r>
              <a:rPr lang="pt-BR" b="1" dirty="0" err="1">
                <a:latin typeface="Century Gothic" panose="020B0502020202020204" pitchFamily="34" charset="0"/>
              </a:rPr>
              <a:t>karatê</a:t>
            </a:r>
            <a:r>
              <a:rPr lang="pt-BR" b="1" dirty="0">
                <a:latin typeface="Century Gothic" panose="020B0502020202020204" pitchFamily="34" charset="0"/>
              </a:rPr>
              <a:t>, coletivo e individual</a:t>
            </a:r>
          </a:p>
          <a:p>
            <a:pPr>
              <a:lnSpc>
                <a:spcPct val="170000"/>
              </a:lnSpc>
            </a:pPr>
            <a:r>
              <a:rPr lang="pt-BR" b="1" dirty="0">
                <a:latin typeface="Century Gothic" panose="020B0502020202020204" pitchFamily="34" charset="0"/>
              </a:rPr>
              <a:t>Torneio de levantamento de supino</a:t>
            </a:r>
          </a:p>
          <a:p>
            <a:pPr>
              <a:lnSpc>
                <a:spcPct val="170000"/>
              </a:lnSpc>
            </a:pPr>
            <a:r>
              <a:rPr lang="pt-BR" b="1" dirty="0">
                <a:latin typeface="Century Gothic" panose="020B0502020202020204" pitchFamily="34" charset="0"/>
              </a:rPr>
              <a:t>Torneio paulista </a:t>
            </a:r>
            <a:r>
              <a:rPr lang="pt-BR" b="1" dirty="0" err="1">
                <a:latin typeface="Century Gothic" panose="020B0502020202020204" pitchFamily="34" charset="0"/>
              </a:rPr>
              <a:t>interuniversidades</a:t>
            </a:r>
            <a:r>
              <a:rPr lang="pt-BR" b="1" dirty="0">
                <a:latin typeface="Century Gothic" panose="020B0502020202020204" pitchFamily="34" charset="0"/>
              </a:rPr>
              <a:t> de ginástica olímpica</a:t>
            </a:r>
          </a:p>
          <a:p>
            <a:pPr>
              <a:lnSpc>
                <a:spcPct val="170000"/>
              </a:lnSpc>
            </a:pPr>
            <a:r>
              <a:rPr lang="pt-BR" b="1" dirty="0">
                <a:latin typeface="Century Gothic" panose="020B0502020202020204" pitchFamily="34" charset="0"/>
              </a:rPr>
              <a:t>Regata Universitária de Remo</a:t>
            </a:r>
          </a:p>
          <a:p>
            <a:pPr>
              <a:lnSpc>
                <a:spcPct val="170000"/>
              </a:lnSpc>
            </a:pPr>
            <a:r>
              <a:rPr lang="pt-BR" b="1" dirty="0">
                <a:latin typeface="Century Gothic" panose="020B0502020202020204" pitchFamily="34" charset="0"/>
              </a:rPr>
              <a:t>Clínica de Capoeira</a:t>
            </a:r>
          </a:p>
          <a:p>
            <a:pPr>
              <a:lnSpc>
                <a:spcPct val="170000"/>
              </a:lnSpc>
            </a:pPr>
            <a:r>
              <a:rPr lang="pt-BR" b="1" dirty="0">
                <a:latin typeface="Century Gothic" panose="020B0502020202020204" pitchFamily="34" charset="0"/>
              </a:rPr>
              <a:t>Torneios de Canoagem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HelveticaNeue" pitchFamily="2" charset="0"/>
              </a:rPr>
              <a:t>Competições internacionais</a:t>
            </a:r>
            <a:endParaRPr lang="pt-BR" dirty="0">
              <a:latin typeface="HelveticaNeue" pitchFamily="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  <a:buNone/>
            </a:pPr>
            <a:r>
              <a:rPr lang="pt-BR" b="1" dirty="0" smtClean="0">
                <a:latin typeface="Century Gothic" panose="020B0502020202020204" pitchFamily="34" charset="0"/>
              </a:rPr>
              <a:t>Torneios </a:t>
            </a:r>
            <a:r>
              <a:rPr lang="pt-BR" b="1" dirty="0">
                <a:latin typeface="Century Gothic" panose="020B0502020202020204" pitchFamily="34" charset="0"/>
              </a:rPr>
              <a:t>Internacionais de Futebol de Campo</a:t>
            </a:r>
            <a:r>
              <a:rPr lang="pt-BR" dirty="0">
                <a:latin typeface="Century Gothic" panose="020B0502020202020204" pitchFamily="34" charset="0"/>
              </a:rPr>
              <a:t>, de 1978 a 1984, na Argentina, com a participação da USP, das Universidades de Buenos Aires, de La Plata e Universidade Mayor </a:t>
            </a:r>
            <a:r>
              <a:rPr lang="pt-BR" dirty="0" err="1">
                <a:latin typeface="Century Gothic" panose="020B0502020202020204" pitchFamily="34" charset="0"/>
              </a:rPr>
              <a:t>del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 smtClean="0">
                <a:latin typeface="Century Gothic" panose="020B0502020202020204" pitchFamily="34" charset="0"/>
              </a:rPr>
              <a:t>Uruguay</a:t>
            </a:r>
            <a:r>
              <a:rPr lang="pt-BR" dirty="0" smtClean="0">
                <a:latin typeface="Century Gothic" panose="020B0502020202020204" pitchFamily="34" charset="0"/>
              </a:rPr>
              <a:t>.</a:t>
            </a:r>
          </a:p>
          <a:p>
            <a:pPr>
              <a:lnSpc>
                <a:spcPct val="160000"/>
              </a:lnSpc>
              <a:buNone/>
            </a:pPr>
            <a:endParaRPr lang="pt-BR" dirty="0" smtClean="0">
              <a:latin typeface="Century Gothic" panose="020B0502020202020204" pitchFamily="34" charset="0"/>
            </a:endParaRPr>
          </a:p>
          <a:p>
            <a:pPr>
              <a:lnSpc>
                <a:spcPct val="160000"/>
              </a:lnSpc>
              <a:buNone/>
            </a:pPr>
            <a:r>
              <a:rPr lang="pt-BR" b="1" dirty="0" smtClean="0">
                <a:latin typeface="Century Gothic" panose="020B0502020202020204" pitchFamily="34" charset="0"/>
              </a:rPr>
              <a:t>Torneio </a:t>
            </a:r>
            <a:r>
              <a:rPr lang="pt-BR" b="1" dirty="0">
                <a:latin typeface="Century Gothic" panose="020B0502020202020204" pitchFamily="34" charset="0"/>
              </a:rPr>
              <a:t>Universitário Brasil - Estados Unidos</a:t>
            </a:r>
            <a:r>
              <a:rPr lang="pt-BR" dirty="0">
                <a:latin typeface="Century Gothic" panose="020B0502020202020204" pitchFamily="34" charset="0"/>
              </a:rPr>
              <a:t>, participação da USP e as Universidades </a:t>
            </a:r>
            <a:r>
              <a:rPr lang="pt-BR" dirty="0" err="1">
                <a:latin typeface="Century Gothic" panose="020B0502020202020204" pitchFamily="34" charset="0"/>
              </a:rPr>
              <a:t>Berkley</a:t>
            </a:r>
            <a:r>
              <a:rPr lang="pt-BR" dirty="0">
                <a:latin typeface="Century Gothic" panose="020B0502020202020204" pitchFamily="34" charset="0"/>
              </a:rPr>
              <a:t>, Stanford e Saint </a:t>
            </a:r>
            <a:r>
              <a:rPr lang="pt-BR" dirty="0" err="1">
                <a:latin typeface="Century Gothic" panose="020B0502020202020204" pitchFamily="34" charset="0"/>
              </a:rPr>
              <a:t>Mary’s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College</a:t>
            </a:r>
            <a:r>
              <a:rPr lang="pt-BR" dirty="0">
                <a:latin typeface="Century Gothic" panose="020B0502020202020204" pitchFamily="34" charset="0"/>
              </a:rPr>
              <a:t>, entre 1992 e 1996 (</a:t>
            </a:r>
            <a:r>
              <a:rPr lang="pt-BR" dirty="0" smtClean="0">
                <a:latin typeface="Century Gothic" panose="020B0502020202020204" pitchFamily="34" charset="0"/>
              </a:rPr>
              <a:t>aproximadamente).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HelveticaNeue" pitchFamily="2" charset="0"/>
              </a:rPr>
              <a:t>Competições internacionais</a:t>
            </a:r>
            <a:endParaRPr lang="pt-BR" dirty="0">
              <a:latin typeface="HelveticaNeue" pitchFamily="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pt-BR" b="1" dirty="0" smtClean="0">
                <a:latin typeface="Century Gothic" panose="020B0502020202020204" pitchFamily="34" charset="0"/>
              </a:rPr>
              <a:t>Copa </a:t>
            </a:r>
            <a:r>
              <a:rPr lang="pt-BR" b="1" dirty="0">
                <a:latin typeface="Century Gothic" panose="020B0502020202020204" pitchFamily="34" charset="0"/>
              </a:rPr>
              <a:t>Brasil-Japão de Futebol</a:t>
            </a:r>
            <a:r>
              <a:rPr lang="pt-BR" dirty="0">
                <a:latin typeface="Century Gothic" panose="020B0502020202020204" pitchFamily="34" charset="0"/>
              </a:rPr>
              <a:t>, Agosto de 1995, sediada no </a:t>
            </a:r>
            <a:r>
              <a:rPr lang="pt-BR" dirty="0" smtClean="0">
                <a:latin typeface="Century Gothic" panose="020B0502020202020204" pitchFamily="34" charset="0"/>
              </a:rPr>
              <a:t>CEPEUSP </a:t>
            </a:r>
            <a:r>
              <a:rPr lang="pt-BR" dirty="0">
                <a:latin typeface="Century Gothic" panose="020B0502020202020204" pitchFamily="34" charset="0"/>
              </a:rPr>
              <a:t>(organizada pelo </a:t>
            </a:r>
            <a:r>
              <a:rPr lang="pt-BR" dirty="0" err="1">
                <a:latin typeface="Century Gothic" panose="020B0502020202020204" pitchFamily="34" charset="0"/>
              </a:rPr>
              <a:t>Cepeusp</a:t>
            </a:r>
            <a:r>
              <a:rPr lang="pt-BR" dirty="0">
                <a:latin typeface="Century Gothic" panose="020B0502020202020204" pitchFamily="34" charset="0"/>
              </a:rPr>
              <a:t> e Pró-Reitoria de Cultura e </a:t>
            </a:r>
            <a:r>
              <a:rPr lang="pt-BR" dirty="0" smtClean="0">
                <a:latin typeface="Century Gothic" panose="020B0502020202020204" pitchFamily="34" charset="0"/>
              </a:rPr>
              <a:t>Extensão Universitária)</a:t>
            </a:r>
          </a:p>
          <a:p>
            <a:pPr>
              <a:lnSpc>
                <a:spcPct val="170000"/>
              </a:lnSpc>
              <a:buNone/>
            </a:pPr>
            <a:endParaRPr lang="pt-BR" dirty="0">
              <a:latin typeface="Century Gothic" panose="020B0502020202020204" pitchFamily="34" charset="0"/>
            </a:endParaRPr>
          </a:p>
          <a:p>
            <a:pPr>
              <a:lnSpc>
                <a:spcPct val="170000"/>
              </a:lnSpc>
              <a:buNone/>
            </a:pPr>
            <a:r>
              <a:rPr lang="pt-BR" dirty="0" smtClean="0">
                <a:latin typeface="Century Gothic" panose="020B0502020202020204" pitchFamily="34" charset="0"/>
              </a:rPr>
              <a:t> </a:t>
            </a:r>
            <a:r>
              <a:rPr lang="pt-BR" b="1" dirty="0" smtClean="0">
                <a:latin typeface="Century Gothic" panose="020B0502020202020204" pitchFamily="34" charset="0"/>
              </a:rPr>
              <a:t>Campeonato </a:t>
            </a:r>
            <a:r>
              <a:rPr lang="pt-BR" b="1" dirty="0">
                <a:latin typeface="Century Gothic" panose="020B0502020202020204" pitchFamily="34" charset="0"/>
              </a:rPr>
              <a:t>Mundial de Caratê</a:t>
            </a:r>
            <a:r>
              <a:rPr lang="pt-BR" dirty="0">
                <a:latin typeface="Century Gothic" panose="020B0502020202020204" pitchFamily="34" charset="0"/>
              </a:rPr>
              <a:t>, Varsóvia, outubro de </a:t>
            </a:r>
            <a:r>
              <a:rPr lang="pt-BR" dirty="0" smtClean="0">
                <a:latin typeface="Century Gothic" panose="020B0502020202020204" pitchFamily="34" charset="0"/>
              </a:rPr>
              <a:t>1998</a:t>
            </a:r>
          </a:p>
          <a:p>
            <a:pPr>
              <a:lnSpc>
                <a:spcPct val="170000"/>
              </a:lnSpc>
              <a:buNone/>
            </a:pPr>
            <a:endParaRPr lang="pt-BR" dirty="0">
              <a:latin typeface="Century Gothic" panose="020B0502020202020204" pitchFamily="34" charset="0"/>
            </a:endParaRPr>
          </a:p>
          <a:p>
            <a:pPr>
              <a:lnSpc>
                <a:spcPct val="170000"/>
              </a:lnSpc>
              <a:buNone/>
            </a:pPr>
            <a:r>
              <a:rPr lang="pt-BR" b="1" dirty="0" smtClean="0">
                <a:latin typeface="Century Gothic" panose="020B0502020202020204" pitchFamily="34" charset="0"/>
              </a:rPr>
              <a:t>Atletismo</a:t>
            </a:r>
            <a:r>
              <a:rPr lang="pt-BR" dirty="0">
                <a:latin typeface="Century Gothic" panose="020B0502020202020204" pitchFamily="34" charset="0"/>
              </a:rPr>
              <a:t>, </a:t>
            </a:r>
            <a:r>
              <a:rPr lang="pt-BR" b="1" dirty="0" err="1">
                <a:latin typeface="Century Gothic" panose="020B0502020202020204" pitchFamily="34" charset="0"/>
              </a:rPr>
              <a:t>Ekiden</a:t>
            </a:r>
            <a:r>
              <a:rPr lang="pt-BR" b="1" dirty="0">
                <a:latin typeface="Century Gothic" panose="020B0502020202020204" pitchFamily="34" charset="0"/>
              </a:rPr>
              <a:t> Feminino</a:t>
            </a:r>
            <a:r>
              <a:rPr lang="pt-BR" dirty="0">
                <a:latin typeface="Century Gothic" panose="020B0502020202020204" pitchFamily="34" charset="0"/>
              </a:rPr>
              <a:t>, corrida de revezamento realizada em Osaka, Japão, de 1985 a 1995. </a:t>
            </a:r>
          </a:p>
        </p:txBody>
      </p:sp>
    </p:spTree>
    <p:extLst>
      <p:ext uri="{BB962C8B-B14F-4D97-AF65-F5344CB8AC3E}">
        <p14:creationId xmlns:p14="http://schemas.microsoft.com/office/powerpoint/2010/main" val="30286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HelveticaNeue" pitchFamily="2" charset="0"/>
              </a:rPr>
              <a:t>Difusão Cultural</a:t>
            </a:r>
            <a:endParaRPr lang="pt-BR" dirty="0">
              <a:latin typeface="HelveticaNeue" pitchFamily="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18456" y="1628800"/>
            <a:ext cx="6707088" cy="452596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pt-BR" dirty="0" smtClean="0">
                <a:latin typeface="Century Gothic" panose="020B0502020202020204" pitchFamily="34" charset="0"/>
              </a:rPr>
              <a:t>Campanhas educativas:</a:t>
            </a:r>
            <a:endParaRPr lang="pt-BR" dirty="0">
              <a:latin typeface="Century Gothic" panose="020B0502020202020204" pitchFamily="34" charset="0"/>
            </a:endParaRPr>
          </a:p>
          <a:p>
            <a:pPr lvl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Century Gothic" panose="020B0502020202020204" pitchFamily="34" charset="0"/>
              </a:rPr>
              <a:t>Caminhar é bom, dê o primeiro passo</a:t>
            </a:r>
          </a:p>
          <a:p>
            <a:pPr lvl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Century Gothic" panose="020B0502020202020204" pitchFamily="34" charset="0"/>
              </a:rPr>
              <a:t>Cartão Vermelho ao sedentarismo</a:t>
            </a:r>
          </a:p>
          <a:p>
            <a:pPr lvl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Century Gothic" panose="020B0502020202020204" pitchFamily="34" charset="0"/>
              </a:rPr>
              <a:t>Higiene nas piscinas</a:t>
            </a:r>
          </a:p>
          <a:p>
            <a:pPr>
              <a:lnSpc>
                <a:spcPct val="170000"/>
              </a:lnSpc>
              <a:buNone/>
            </a:pPr>
            <a:r>
              <a:rPr lang="pt-BR" dirty="0" smtClean="0">
                <a:latin typeface="Century Gothic" panose="020B0502020202020204" pitchFamily="34" charset="0"/>
              </a:rPr>
              <a:t>Publicações:</a:t>
            </a:r>
          </a:p>
          <a:p>
            <a:pPr lvl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Century Gothic" panose="020B0502020202020204" pitchFamily="34" charset="0"/>
              </a:rPr>
              <a:t>Ginástica laboral</a:t>
            </a:r>
          </a:p>
          <a:p>
            <a:pPr lvl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Century Gothic" panose="020B0502020202020204" pitchFamily="34" charset="0"/>
              </a:rPr>
              <a:t>Benefícios da prática correta das artes marciais</a:t>
            </a:r>
          </a:p>
          <a:p>
            <a:pPr lvl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Century Gothic" panose="020B0502020202020204" pitchFamily="34" charset="0"/>
              </a:rPr>
              <a:t>Capoeira do engenho a universidade</a:t>
            </a:r>
          </a:p>
          <a:p>
            <a:pPr lvl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Century Gothic" panose="020B0502020202020204" pitchFamily="34" charset="0"/>
              </a:rPr>
              <a:t>Cadernos do </a:t>
            </a:r>
            <a:r>
              <a:rPr lang="pt-BR" dirty="0" err="1" smtClean="0">
                <a:latin typeface="Century Gothic" panose="020B0502020202020204" pitchFamily="34" charset="0"/>
              </a:rPr>
              <a:t>Cepeusp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smtClean="0">
                <a:latin typeface="Century Gothic" panose="020B0502020202020204" pitchFamily="34" charset="0"/>
              </a:rPr>
              <a:t>- histórico das modalidades</a:t>
            </a:r>
            <a:endParaRPr lang="pt-BR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HelveticaNeue" pitchFamily="2" charset="0"/>
              </a:rPr>
              <a:t>Difusão Cultural</a:t>
            </a:r>
            <a:endParaRPr lang="pt-BR" dirty="0">
              <a:latin typeface="HelveticaNeue" pitchFamily="2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00201">
            <a:off x="1550864" y="3083008"/>
            <a:ext cx="1741707" cy="218886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1483">
            <a:off x="2871802" y="2235284"/>
            <a:ext cx="1741012" cy="221884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8">
            <a:off x="4541807" y="2349284"/>
            <a:ext cx="1472091" cy="221769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40610">
            <a:off x="6000575" y="3073642"/>
            <a:ext cx="879325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7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HelveticaNeue" pitchFamily="2" charset="0"/>
              </a:rPr>
              <a:t>Competições organizadas pela LAAUSP </a:t>
            </a:r>
            <a:br>
              <a:rPr lang="pt-BR" dirty="0" smtClean="0">
                <a:latin typeface="HelveticaNeue" pitchFamily="2" charset="0"/>
              </a:rPr>
            </a:br>
            <a:r>
              <a:rPr lang="pt-BR" dirty="0" smtClean="0">
                <a:latin typeface="HelveticaNeue" pitchFamily="2" charset="0"/>
              </a:rPr>
              <a:t>com suporte do CEPEUSP</a:t>
            </a:r>
            <a:endParaRPr lang="pt-BR" dirty="0">
              <a:latin typeface="HelveticaNeue" pitchFamily="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41476" y="1628800"/>
            <a:ext cx="3538736" cy="4525963"/>
          </a:xfrm>
        </p:spPr>
        <p:txBody>
          <a:bodyPr>
            <a:normAutofit/>
          </a:bodyPr>
          <a:lstStyle/>
          <a:p>
            <a:pPr lvl="1"/>
            <a:endParaRPr lang="pt-BR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 err="1" smtClean="0">
                <a:latin typeface="Century Gothic" panose="020B0502020202020204" pitchFamily="34" charset="0"/>
              </a:rPr>
              <a:t>Bichusp</a:t>
            </a:r>
            <a:r>
              <a:rPr lang="pt-BR" dirty="0" smtClean="0">
                <a:latin typeface="Century Gothic" panose="020B0502020202020204" pitchFamily="34" charset="0"/>
              </a:rPr>
              <a:t> </a:t>
            </a:r>
            <a:endParaRPr lang="pt-BR" dirty="0">
              <a:latin typeface="Century Gothic" panose="020B0502020202020204" pitchFamily="34" charset="0"/>
            </a:endParaRPr>
          </a:p>
          <a:p>
            <a:endParaRPr lang="pt-BR" dirty="0" smtClean="0">
              <a:latin typeface="Century Gothic" panose="020B0502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 smtClean="0">
                <a:latin typeface="Century Gothic" panose="020B0502020202020204" pitchFamily="34" charset="0"/>
              </a:rPr>
              <a:t>Copa </a:t>
            </a:r>
            <a:r>
              <a:rPr lang="pt-BR" dirty="0">
                <a:latin typeface="Century Gothic" panose="020B0502020202020204" pitchFamily="34" charset="0"/>
              </a:rPr>
              <a:t>USP</a:t>
            </a:r>
          </a:p>
          <a:p>
            <a:endParaRPr lang="pt-BR" dirty="0" smtClean="0">
              <a:latin typeface="Century Gothic" panose="020B0502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 smtClean="0">
                <a:latin typeface="Century Gothic" panose="020B0502020202020204" pitchFamily="34" charset="0"/>
              </a:rPr>
              <a:t>Jogos </a:t>
            </a:r>
            <a:r>
              <a:rPr lang="pt-BR" dirty="0">
                <a:latin typeface="Century Gothic" panose="020B0502020202020204" pitchFamily="34" charset="0"/>
              </a:rPr>
              <a:t>da Liga </a:t>
            </a:r>
          </a:p>
          <a:p>
            <a:endParaRPr lang="pt-BR" dirty="0" smtClean="0">
              <a:latin typeface="Century Gothic" panose="020B0502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 smtClean="0">
                <a:latin typeface="Century Gothic" panose="020B0502020202020204" pitchFamily="34" charset="0"/>
              </a:rPr>
              <a:t>Torneio </a:t>
            </a:r>
            <a:r>
              <a:rPr lang="pt-BR" dirty="0">
                <a:latin typeface="Century Gothic" panose="020B0502020202020204" pitchFamily="34" charset="0"/>
              </a:rPr>
              <a:t>USP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latin typeface="HelveticaNeue" pitchFamily="2" charset="0"/>
              </a:rPr>
              <a:t>Projeto </a:t>
            </a:r>
            <a:r>
              <a:rPr lang="pt-BR" dirty="0" err="1" smtClean="0">
                <a:latin typeface="HelveticaNeue" pitchFamily="2" charset="0"/>
              </a:rPr>
              <a:t>Rugby</a:t>
            </a:r>
            <a:r>
              <a:rPr lang="pt-BR" dirty="0" smtClean="0">
                <a:latin typeface="HelveticaNeue" pitchFamily="2" charset="0"/>
              </a:rPr>
              <a:t/>
            </a:r>
            <a:br>
              <a:rPr lang="pt-BR" dirty="0" smtClean="0">
                <a:latin typeface="HelveticaNeue" pitchFamily="2" charset="0"/>
              </a:rPr>
            </a:br>
            <a:r>
              <a:rPr lang="pt-BR" dirty="0" smtClean="0">
                <a:latin typeface="HelveticaNeue" pitchFamily="2" charset="0"/>
              </a:rPr>
              <a:t>2º Semestre 2014</a:t>
            </a:r>
            <a:endParaRPr lang="pt-BR" dirty="0">
              <a:latin typeface="HelveticaNeue" pitchFamily="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30424" y="2132856"/>
            <a:ext cx="7283152" cy="3993307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60000"/>
              </a:lnSpc>
              <a:buNone/>
            </a:pPr>
            <a:r>
              <a:rPr lang="pt-BR" dirty="0"/>
              <a:t>	</a:t>
            </a:r>
            <a:r>
              <a:rPr lang="pt-BR" dirty="0" smtClean="0">
                <a:latin typeface="Century Gothic" panose="020B0502020202020204" pitchFamily="34" charset="0"/>
              </a:rPr>
              <a:t>Em </a:t>
            </a:r>
            <a:r>
              <a:rPr lang="pt-BR" dirty="0">
                <a:latin typeface="Century Gothic" panose="020B0502020202020204" pitchFamily="34" charset="0"/>
              </a:rPr>
              <a:t>parceria com a Pró-Reitoria de </a:t>
            </a:r>
            <a:r>
              <a:rPr lang="pt-BR" dirty="0" smtClean="0">
                <a:latin typeface="Century Gothic" panose="020B0502020202020204" pitchFamily="34" charset="0"/>
              </a:rPr>
              <a:t>Graduação implantamos </a:t>
            </a:r>
            <a:r>
              <a:rPr lang="pt-BR" dirty="0">
                <a:latin typeface="Century Gothic" panose="020B0502020202020204" pitchFamily="34" charset="0"/>
              </a:rPr>
              <a:t>o Programa </a:t>
            </a:r>
            <a:r>
              <a:rPr lang="pt-BR" dirty="0" err="1">
                <a:latin typeface="Century Gothic" panose="020B0502020202020204" pitchFamily="34" charset="0"/>
              </a:rPr>
              <a:t>Rugby</a:t>
            </a:r>
            <a:r>
              <a:rPr lang="pt-BR" dirty="0">
                <a:latin typeface="Century Gothic" panose="020B0502020202020204" pitchFamily="34" charset="0"/>
              </a:rPr>
              <a:t>/USP, com objetivo de fomentar e estimular esse esporte na comunidade acadêmica </a:t>
            </a:r>
            <a:r>
              <a:rPr lang="pt-BR" dirty="0" smtClean="0">
                <a:latin typeface="Century Gothic" panose="020B0502020202020204" pitchFamily="34" charset="0"/>
              </a:rPr>
              <a:t>da universidade.</a:t>
            </a:r>
          </a:p>
          <a:p>
            <a:pPr>
              <a:lnSpc>
                <a:spcPct val="160000"/>
              </a:lnSpc>
              <a:buNone/>
            </a:pPr>
            <a:endParaRPr lang="pt-BR" dirty="0">
              <a:latin typeface="Century Gothic" panose="020B0502020202020204" pitchFamily="34" charset="0"/>
            </a:endParaRPr>
          </a:p>
          <a:p>
            <a:pPr>
              <a:lnSpc>
                <a:spcPct val="160000"/>
              </a:lnSpc>
              <a:buNone/>
            </a:pPr>
            <a:r>
              <a:rPr lang="pt-BR" dirty="0" smtClean="0">
                <a:latin typeface="Century Gothic" panose="020B0502020202020204" pitchFamily="34" charset="0"/>
              </a:rPr>
              <a:t>	Desenvolvemos</a:t>
            </a:r>
            <a:r>
              <a:rPr lang="pt-BR" dirty="0">
                <a:latin typeface="Century Gothic" panose="020B0502020202020204" pitchFamily="34" charset="0"/>
              </a:rPr>
              <a:t>, também, o Torneio USP/</a:t>
            </a:r>
            <a:r>
              <a:rPr lang="pt-BR" dirty="0" err="1">
                <a:latin typeface="Century Gothic" panose="020B0502020202020204" pitchFamily="34" charset="0"/>
              </a:rPr>
              <a:t>Rugby</a:t>
            </a:r>
            <a:r>
              <a:rPr lang="pt-BR" dirty="0">
                <a:latin typeface="Century Gothic" panose="020B0502020202020204" pitchFamily="34" charset="0"/>
              </a:rPr>
              <a:t>/SEVEN com a participação de 12 equipes masculinas e 8 femininas, a se realizar nos dias 8 e 9 de novembro, no </a:t>
            </a:r>
            <a:r>
              <a:rPr lang="pt-BR" dirty="0" err="1">
                <a:latin typeface="Century Gothic" panose="020B0502020202020204" pitchFamily="34" charset="0"/>
              </a:rPr>
              <a:t>Cepeusp</a:t>
            </a:r>
            <a:r>
              <a:rPr lang="pt-BR" dirty="0">
                <a:latin typeface="Century Gothic" panose="020B0502020202020204" pitchFamily="34" charset="0"/>
              </a:rPr>
              <a:t>.</a:t>
            </a:r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HelveticaNeue" pitchFamily="2" charset="0"/>
              </a:rPr>
              <a:t>Relacionamento </a:t>
            </a:r>
            <a:r>
              <a:rPr lang="pt-BR" dirty="0" err="1" smtClean="0">
                <a:latin typeface="HelveticaNeue" pitchFamily="2" charset="0"/>
              </a:rPr>
              <a:t>Intercampi</a:t>
            </a:r>
            <a:endParaRPr lang="pt-BR" dirty="0">
              <a:latin typeface="HelveticaNeue" pitchFamily="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58416" y="1556792"/>
            <a:ext cx="7427168" cy="45259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  <a:buNone/>
            </a:pPr>
            <a:r>
              <a:rPr lang="pt-BR" dirty="0"/>
              <a:t> </a:t>
            </a:r>
            <a:r>
              <a:rPr lang="pt-BR" dirty="0" smtClean="0"/>
              <a:t>	</a:t>
            </a:r>
            <a:r>
              <a:rPr lang="pt-BR" dirty="0" smtClean="0">
                <a:latin typeface="Century Gothic" panose="020B0502020202020204" pitchFamily="34" charset="0"/>
              </a:rPr>
              <a:t>O CEPEUSP </a:t>
            </a:r>
            <a:r>
              <a:rPr lang="pt-BR" dirty="0">
                <a:latin typeface="Century Gothic" panose="020B0502020202020204" pitchFamily="34" charset="0"/>
              </a:rPr>
              <a:t>mantém um estreito relacionamento de cooperação com os </a:t>
            </a:r>
            <a:r>
              <a:rPr lang="pt-BR" dirty="0" err="1">
                <a:latin typeface="Century Gothic" panose="020B0502020202020204" pitchFamily="34" charset="0"/>
              </a:rPr>
              <a:t>CEFER’s</a:t>
            </a:r>
            <a:r>
              <a:rPr lang="pt-BR" dirty="0">
                <a:latin typeface="Century Gothic" panose="020B0502020202020204" pitchFamily="34" charset="0"/>
              </a:rPr>
              <a:t> fora da </a:t>
            </a:r>
            <a:r>
              <a:rPr lang="pt-BR" dirty="0" smtClean="0">
                <a:latin typeface="Century Gothic" panose="020B0502020202020204" pitchFamily="34" charset="0"/>
              </a:rPr>
              <a:t>Capital:</a:t>
            </a:r>
          </a:p>
          <a:p>
            <a:pPr lvl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Century Gothic" panose="020B0502020202020204" pitchFamily="34" charset="0"/>
              </a:rPr>
              <a:t>Bauru </a:t>
            </a:r>
          </a:p>
          <a:p>
            <a:pPr lvl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Century Gothic" panose="020B0502020202020204" pitchFamily="34" charset="0"/>
              </a:rPr>
              <a:t>São </a:t>
            </a:r>
            <a:r>
              <a:rPr lang="pt-BR" dirty="0">
                <a:latin typeface="Century Gothic" panose="020B0502020202020204" pitchFamily="34" charset="0"/>
              </a:rPr>
              <a:t>Carlos</a:t>
            </a:r>
          </a:p>
          <a:p>
            <a:pPr lvl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Century Gothic" panose="020B0502020202020204" pitchFamily="34" charset="0"/>
              </a:rPr>
              <a:t>Ribeirão </a:t>
            </a:r>
            <a:r>
              <a:rPr lang="pt-BR" dirty="0">
                <a:latin typeface="Century Gothic" panose="020B0502020202020204" pitchFamily="34" charset="0"/>
              </a:rPr>
              <a:t>Preto</a:t>
            </a:r>
          </a:p>
          <a:p>
            <a:pPr lvl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Century Gothic" panose="020B0502020202020204" pitchFamily="34" charset="0"/>
              </a:rPr>
              <a:t>Pirassununga</a:t>
            </a:r>
            <a:endParaRPr lang="pt-BR" dirty="0">
              <a:latin typeface="Century Gothic" panose="020B0502020202020204" pitchFamily="34" charset="0"/>
            </a:endParaRPr>
          </a:p>
          <a:p>
            <a:pPr lvl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Century Gothic" panose="020B0502020202020204" pitchFamily="34" charset="0"/>
              </a:rPr>
              <a:t>Piracicaba</a:t>
            </a:r>
            <a:endParaRPr lang="pt-BR" dirty="0">
              <a:latin typeface="Century Gothic" panose="020B0502020202020204" pitchFamily="34" charset="0"/>
            </a:endParaRPr>
          </a:p>
          <a:p>
            <a:pPr lvl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Century Gothic" panose="020B0502020202020204" pitchFamily="34" charset="0"/>
              </a:rPr>
              <a:t>Lorena</a:t>
            </a:r>
            <a:endParaRPr lang="pt-BR" dirty="0">
              <a:latin typeface="Century Gothic" panose="020B0502020202020204" pitchFamily="34" charset="0"/>
            </a:endParaRPr>
          </a:p>
          <a:p>
            <a:pPr lvl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Century Gothic" panose="020B0502020202020204" pitchFamily="34" charset="0"/>
              </a:rPr>
              <a:t>EACH/Leste</a:t>
            </a:r>
            <a:endParaRPr lang="pt-BR" dirty="0">
              <a:latin typeface="Century Gothic" panose="020B0502020202020204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HelveticaNeue" pitchFamily="2" charset="0"/>
              </a:rPr>
              <a:t>Projeto com Pró-Reitoria de Graduação: Atividade Física Orientada</a:t>
            </a:r>
            <a:endParaRPr lang="pt-BR" dirty="0">
              <a:latin typeface="HelveticaNeue" pitchFamily="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/>
              <a:t>	</a:t>
            </a:r>
          </a:p>
          <a:p>
            <a:pPr>
              <a:lnSpc>
                <a:spcPct val="160000"/>
              </a:lnSpc>
              <a:buNone/>
            </a:pPr>
            <a:r>
              <a:rPr lang="pt-BR" dirty="0" smtClean="0"/>
              <a:t>	</a:t>
            </a:r>
            <a:r>
              <a:rPr lang="pt-BR" sz="1800" dirty="0" smtClean="0">
                <a:latin typeface="Century Gothic" panose="020B0502020202020204" pitchFamily="34" charset="0"/>
              </a:rPr>
              <a:t>O programa visa o </a:t>
            </a:r>
            <a:r>
              <a:rPr lang="pt-BR" sz="2000" b="1" dirty="0" smtClean="0">
                <a:latin typeface="Century Gothic" panose="020B0502020202020204" pitchFamily="34" charset="0"/>
              </a:rPr>
              <a:t>incentivo à prática de atividades físicas</a:t>
            </a:r>
            <a:r>
              <a:rPr lang="pt-BR" sz="1800" dirty="0" smtClean="0">
                <a:latin typeface="Century Gothic" panose="020B0502020202020204" pitchFamily="34" charset="0"/>
              </a:rPr>
              <a:t> e esportivas </a:t>
            </a:r>
            <a:r>
              <a:rPr lang="pt-BR" sz="2000" b="1" dirty="0" smtClean="0">
                <a:latin typeface="Century Gothic" panose="020B0502020202020204" pitchFamily="34" charset="0"/>
              </a:rPr>
              <a:t>no início da vida acadêmica</a:t>
            </a:r>
            <a:r>
              <a:rPr lang="pt-BR" sz="1800" dirty="0" smtClean="0">
                <a:latin typeface="Century Gothic" panose="020B0502020202020204" pitchFamily="34" charset="0"/>
              </a:rPr>
              <a:t> dos alunos na Universidade.</a:t>
            </a:r>
          </a:p>
          <a:p>
            <a:pPr>
              <a:lnSpc>
                <a:spcPct val="160000"/>
              </a:lnSpc>
              <a:buNone/>
            </a:pPr>
            <a:endParaRPr lang="pt-BR" sz="1800" dirty="0">
              <a:latin typeface="Century Gothic" panose="020B0502020202020204" pitchFamily="34" charset="0"/>
            </a:endParaRPr>
          </a:p>
          <a:p>
            <a:pPr>
              <a:lnSpc>
                <a:spcPct val="160000"/>
              </a:lnSpc>
              <a:buNone/>
            </a:pPr>
            <a:r>
              <a:rPr lang="pt-BR" sz="1800" dirty="0" smtClean="0">
                <a:latin typeface="Century Gothic" panose="020B0502020202020204" pitchFamily="34" charset="0"/>
              </a:rPr>
              <a:t>	A proposta contempla </a:t>
            </a:r>
            <a:r>
              <a:rPr lang="pt-BR" sz="2000" b="1" dirty="0" smtClean="0">
                <a:latin typeface="Century Gothic" panose="020B0502020202020204" pitchFamily="34" charset="0"/>
              </a:rPr>
              <a:t>créditos aos alunos que tiverem 70% de frequência</a:t>
            </a:r>
            <a:r>
              <a:rPr lang="pt-BR" sz="1800" dirty="0" smtClean="0">
                <a:latin typeface="Century Gothic" panose="020B0502020202020204" pitchFamily="34" charset="0"/>
              </a:rPr>
              <a:t> às aulas.</a:t>
            </a:r>
            <a:endParaRPr lang="pt-BR" sz="18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latin typeface="HelveticaNeue" pitchFamily="2" charset="0"/>
              </a:rPr>
              <a:t>Participação em grandes movimentos</a:t>
            </a:r>
            <a:endParaRPr lang="pt-BR" dirty="0">
              <a:latin typeface="HelveticaNeue" pitchFamily="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>
                <a:latin typeface="Century Gothic" panose="020B0502020202020204" pitchFamily="34" charset="0"/>
              </a:rPr>
              <a:t>Jogos Olímpicos 2016:</a:t>
            </a:r>
          </a:p>
          <a:p>
            <a:pPr lvl="1"/>
            <a:r>
              <a:rPr lang="pt-BR" dirty="0" smtClean="0">
                <a:latin typeface="Century Gothic" panose="020B0502020202020204" pitchFamily="34" charset="0"/>
              </a:rPr>
              <a:t>Cessão de espaço para treinamento de delegações estrangeiras</a:t>
            </a:r>
          </a:p>
          <a:p>
            <a:pPr lvl="1"/>
            <a:r>
              <a:rPr lang="pt-BR" dirty="0" smtClean="0">
                <a:latin typeface="Century Gothic" panose="020B0502020202020204" pitchFamily="34" charset="0"/>
              </a:rPr>
              <a:t>Programa de voluntários</a:t>
            </a:r>
          </a:p>
          <a:p>
            <a:pPr lvl="1"/>
            <a:endParaRPr lang="pt-BR" dirty="0" smtClean="0">
              <a:latin typeface="Century Gothic" panose="020B0502020202020204" pitchFamily="34" charset="0"/>
            </a:endParaRPr>
          </a:p>
          <a:p>
            <a:r>
              <a:rPr lang="pt-BR" dirty="0" smtClean="0">
                <a:latin typeface="Century Gothic" panose="020B0502020202020204" pitchFamily="34" charset="0"/>
              </a:rPr>
              <a:t>Desenhando para o movimento</a:t>
            </a:r>
            <a:endParaRPr lang="pt-BR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755626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Centro Esportivo</a:t>
            </a:r>
            <a:br>
              <a:rPr lang="pt-BR" dirty="0" smtClean="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t-BR" dirty="0" smtClean="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promoção da integração  dos estudantes </a:t>
            </a:r>
            <a:endParaRPr lang="pt-BR" dirty="0"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r"/>
            <a:endParaRPr lang="pt-BR" dirty="0" smtClean="0">
              <a:latin typeface="HelveticaNeue" pitchFamily="2" charset="0"/>
            </a:endParaRPr>
          </a:p>
          <a:p>
            <a:pPr algn="r"/>
            <a:r>
              <a:rPr lang="pt-BR" sz="2800" dirty="0" smtClean="0">
                <a:solidFill>
                  <a:schemeClr val="tx1"/>
                </a:solidFill>
                <a:latin typeface="HelveticaNeue" pitchFamily="2" charset="0"/>
              </a:rPr>
              <a:t>Professor Emilio Miranda</a:t>
            </a:r>
          </a:p>
          <a:p>
            <a:pPr algn="r"/>
            <a:r>
              <a:rPr lang="pt-BR" sz="2800" dirty="0" smtClean="0">
                <a:solidFill>
                  <a:schemeClr val="tx1"/>
                </a:solidFill>
                <a:latin typeface="HelveticaNeue" pitchFamily="2" charset="0"/>
              </a:rPr>
              <a:t>Centro de Práticas Esportivas da USP</a:t>
            </a:r>
          </a:p>
          <a:p>
            <a:pPr algn="r"/>
            <a:r>
              <a:rPr lang="pt-BR" sz="2800" dirty="0" smtClean="0">
                <a:solidFill>
                  <a:schemeClr val="tx1"/>
                </a:solidFill>
                <a:latin typeface="HelveticaNeue" pitchFamily="2" charset="0"/>
              </a:rPr>
              <a:t>cepeusp@usp.br</a:t>
            </a:r>
            <a:endParaRPr lang="pt-BR" sz="2800" dirty="0">
              <a:solidFill>
                <a:schemeClr val="tx1"/>
              </a:solidFill>
              <a:latin typeface="HelveticaNeu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HelveticaNeue" pitchFamily="2" charset="0"/>
              </a:rPr>
              <a:t>Desenhado para o Movimento</a:t>
            </a:r>
            <a:endParaRPr lang="pt-BR" dirty="0">
              <a:latin typeface="HelveticaNeue" pitchFamily="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algn="ctr">
              <a:lnSpc>
                <a:spcPts val="4060"/>
              </a:lnSpc>
              <a:buNone/>
            </a:pPr>
            <a:r>
              <a:rPr lang="fr-FR" sz="4000" b="1" spc="-100" dirty="0">
                <a:latin typeface="Century Gothic" panose="020B0502020202020204" pitchFamily="34" charset="0"/>
                <a:cs typeface="Gotham-Black"/>
              </a:rPr>
              <a:t>Movimento global em prol da atividade física</a:t>
            </a:r>
            <a:endParaRPr lang="fr-FR" b="1" spc="-100" dirty="0">
              <a:latin typeface="Century Gothic" panose="020B0502020202020204" pitchFamily="34" charset="0"/>
              <a:cs typeface="Gotham-Black"/>
            </a:endParaRPr>
          </a:p>
          <a:p>
            <a:pPr marL="0" indent="0" algn="ctr">
              <a:buNone/>
            </a:pPr>
            <a:endParaRPr lang="fr-FR" b="1" spc="-100" dirty="0">
              <a:latin typeface="Century Gothic" panose="020B0502020202020204" pitchFamily="34" charset="0"/>
              <a:cs typeface="Gotham-Black"/>
            </a:endParaRPr>
          </a:p>
          <a:p>
            <a:pPr marL="0" indent="0" algn="ctr">
              <a:buNone/>
            </a:pPr>
            <a:r>
              <a:rPr lang="fr-FR" b="1" spc="-100" dirty="0">
                <a:latin typeface="Century Gothic" panose="020B0502020202020204" pitchFamily="34" charset="0"/>
                <a:cs typeface="Gotham-Black"/>
              </a:rPr>
              <a:t>CONSTATAÇÃO</a:t>
            </a:r>
          </a:p>
          <a:p>
            <a:pPr marL="0" indent="0" algn="ctr">
              <a:buNone/>
            </a:pPr>
            <a:r>
              <a:rPr lang="fr-FR" spc="-100" dirty="0">
                <a:latin typeface="Century Gothic" panose="020B0502020202020204" pitchFamily="34" charset="0"/>
                <a:cs typeface="Gotham-Black"/>
              </a:rPr>
              <a:t> A INATIVIDADE FÍSICA tornou-se normal no mundo  </a:t>
            </a:r>
          </a:p>
          <a:p>
            <a:pPr marL="0" indent="0" algn="ctr">
              <a:lnSpc>
                <a:spcPct val="150000"/>
              </a:lnSpc>
              <a:buNone/>
            </a:pPr>
            <a:endParaRPr lang="fr-FR" b="1" spc="-100" dirty="0">
              <a:latin typeface="Century Gothic" panose="020B0502020202020204" pitchFamily="34" charset="0"/>
              <a:cs typeface="Gotham-Black"/>
            </a:endParaRPr>
          </a:p>
          <a:p>
            <a:pPr marL="0" indent="0" algn="ctr">
              <a:buNone/>
            </a:pPr>
            <a:r>
              <a:rPr lang="fr-FR" b="1" spc="-100" dirty="0">
                <a:latin typeface="Century Gothic" panose="020B0502020202020204" pitchFamily="34" charset="0"/>
                <a:cs typeface="Gotham-Black"/>
              </a:rPr>
              <a:t>ACÕES</a:t>
            </a:r>
            <a:endParaRPr lang="fr-FR" spc="-100" dirty="0">
              <a:latin typeface="Century Gothic" panose="020B0502020202020204" pitchFamily="34" charset="0"/>
              <a:cs typeface="Gotham-Black"/>
            </a:endParaRPr>
          </a:p>
          <a:p>
            <a:pPr marL="0" indent="0" algn="ctr">
              <a:buNone/>
            </a:pPr>
            <a:r>
              <a:rPr lang="fr-FR" spc="-100" dirty="0">
                <a:latin typeface="Century Gothic" panose="020B0502020202020204" pitchFamily="34" charset="0"/>
                <a:cs typeface="Gotham-Black"/>
              </a:rPr>
              <a:t> </a:t>
            </a:r>
            <a:r>
              <a:rPr lang="pt-BR" spc="-100" dirty="0">
                <a:latin typeface="Century Gothic" panose="020B0502020202020204" pitchFamily="34" charset="0"/>
                <a:cs typeface="Gotham-Black"/>
              </a:rPr>
              <a:t>Criar experiências positivas para  as crianças desde cedo</a:t>
            </a:r>
          </a:p>
          <a:p>
            <a:pPr marL="0" indent="0" algn="ctr">
              <a:buNone/>
            </a:pPr>
            <a:r>
              <a:rPr lang="pt-BR" spc="-100" dirty="0">
                <a:latin typeface="Century Gothic" panose="020B0502020202020204" pitchFamily="34" charset="0"/>
                <a:cs typeface="Gotham-Black"/>
              </a:rPr>
              <a:t> + </a:t>
            </a:r>
          </a:p>
          <a:p>
            <a:pPr marL="0" indent="0" algn="ctr">
              <a:buNone/>
            </a:pPr>
            <a:r>
              <a:rPr lang="en-US" dirty="0" err="1">
                <a:latin typeface="Century Gothic" panose="020B0502020202020204" pitchFamily="34" charset="0"/>
                <a:cs typeface="Gotham-Black"/>
              </a:rPr>
              <a:t>Integrar</a:t>
            </a:r>
            <a:r>
              <a:rPr lang="en-US" dirty="0">
                <a:latin typeface="Century Gothic" panose="020B0502020202020204" pitchFamily="34" charset="0"/>
                <a:cs typeface="Gotham-Black"/>
              </a:rPr>
              <a:t> a </a:t>
            </a:r>
            <a:r>
              <a:rPr lang="en-US" dirty="0" err="1">
                <a:latin typeface="Century Gothic" panose="020B0502020202020204" pitchFamily="34" charset="0"/>
                <a:cs typeface="Gotham-Black"/>
              </a:rPr>
              <a:t>atividade</a:t>
            </a:r>
            <a:r>
              <a:rPr lang="en-US" dirty="0">
                <a:latin typeface="Century Gothic" panose="020B0502020202020204" pitchFamily="34" charset="0"/>
                <a:cs typeface="Gotham-Black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Gotham-Black"/>
              </a:rPr>
              <a:t>física</a:t>
            </a:r>
            <a:r>
              <a:rPr lang="en-US" dirty="0">
                <a:latin typeface="Century Gothic" panose="020B0502020202020204" pitchFamily="34" charset="0"/>
                <a:cs typeface="Gotham-Black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Gotham-Black"/>
              </a:rPr>
              <a:t>ao</a:t>
            </a:r>
            <a:r>
              <a:rPr lang="en-US" dirty="0">
                <a:latin typeface="Century Gothic" panose="020B0502020202020204" pitchFamily="34" charset="0"/>
                <a:cs typeface="Gotham-Black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Gotham-Black"/>
              </a:rPr>
              <a:t>dia</a:t>
            </a:r>
            <a:r>
              <a:rPr lang="en-US" dirty="0">
                <a:latin typeface="Century Gothic" panose="020B0502020202020204" pitchFamily="34" charset="0"/>
                <a:cs typeface="Gotham-Black"/>
              </a:rPr>
              <a:t> a </a:t>
            </a:r>
            <a:r>
              <a:rPr lang="en-US" dirty="0" err="1">
                <a:latin typeface="Century Gothic" panose="020B0502020202020204" pitchFamily="34" charset="0"/>
                <a:cs typeface="Gotham-Black"/>
              </a:rPr>
              <a:t>dia</a:t>
            </a:r>
            <a:r>
              <a:rPr lang="en-US" dirty="0">
                <a:latin typeface="Century Gothic" panose="020B0502020202020204" pitchFamily="34" charset="0"/>
                <a:cs typeface="Gotham-Black"/>
              </a:rPr>
              <a:t> das </a:t>
            </a:r>
            <a:r>
              <a:rPr lang="en-US" dirty="0" err="1">
                <a:latin typeface="Century Gothic" panose="020B0502020202020204" pitchFamily="34" charset="0"/>
                <a:cs typeface="Gotham-Black"/>
              </a:rPr>
              <a:t>pessoas</a:t>
            </a:r>
            <a:endParaRPr lang="en-US" dirty="0">
              <a:latin typeface="Century Gothic" panose="020B0502020202020204" pitchFamily="34" charset="0"/>
              <a:cs typeface="Gotham-Black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latin typeface="Century Gothic" panose="020B0502020202020204" pitchFamily="34" charset="0"/>
              <a:cs typeface="Gotham-Black"/>
            </a:endParaRPr>
          </a:p>
          <a:p>
            <a:pPr marL="0" indent="0" algn="ctr">
              <a:buNone/>
            </a:pPr>
            <a:r>
              <a:rPr lang="en-US" b="1" dirty="0">
                <a:latin typeface="Century Gothic" panose="020B0502020202020204" pitchFamily="34" charset="0"/>
                <a:cs typeface="Gotham-Black"/>
              </a:rPr>
              <a:t>CEPEUSP</a:t>
            </a:r>
          </a:p>
          <a:p>
            <a:pPr marL="0" indent="0" algn="ctr">
              <a:buNone/>
            </a:pPr>
            <a:r>
              <a:rPr lang="en-US" dirty="0" err="1">
                <a:latin typeface="Century Gothic" panose="020B0502020202020204" pitchFamily="34" charset="0"/>
                <a:cs typeface="Gotham-Black"/>
              </a:rPr>
              <a:t>Líder</a:t>
            </a:r>
            <a:r>
              <a:rPr lang="en-US" dirty="0">
                <a:latin typeface="Century Gothic" panose="020B0502020202020204" pitchFamily="34" charset="0"/>
                <a:cs typeface="Gotham-Black"/>
              </a:rPr>
              <a:t> global do DTM no </a:t>
            </a:r>
            <a:r>
              <a:rPr lang="en-US" dirty="0" err="1">
                <a:latin typeface="Century Gothic" panose="020B0502020202020204" pitchFamily="34" charset="0"/>
                <a:cs typeface="Gotham-Black"/>
              </a:rPr>
              <a:t>Brasil</a:t>
            </a:r>
            <a:r>
              <a:rPr lang="en-US" dirty="0">
                <a:latin typeface="Century Gothic" panose="020B0502020202020204" pitchFamily="34" charset="0"/>
                <a:cs typeface="Gotham-Black"/>
              </a:rPr>
              <a:t> – interlocutor da </a:t>
            </a:r>
            <a:r>
              <a:rPr lang="en-US" dirty="0" err="1">
                <a:latin typeface="Century Gothic" panose="020B0502020202020204" pitchFamily="34" charset="0"/>
                <a:cs typeface="Gotham-Black"/>
              </a:rPr>
              <a:t>plataforma</a:t>
            </a:r>
            <a:r>
              <a:rPr lang="en-US" dirty="0">
                <a:latin typeface="Century Gothic" panose="020B0502020202020204" pitchFamily="34" charset="0"/>
                <a:cs typeface="Gotham-Black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Gotham-Black"/>
              </a:rPr>
              <a:t>na</a:t>
            </a:r>
            <a:r>
              <a:rPr lang="en-US" dirty="0">
                <a:latin typeface="Century Gothic" panose="020B0502020202020204" pitchFamily="34" charset="0"/>
                <a:cs typeface="Gotham-Black"/>
              </a:rPr>
              <a:t> USP</a:t>
            </a:r>
          </a:p>
          <a:p>
            <a:pPr marL="0" indent="0" algn="ctr">
              <a:buNone/>
            </a:pPr>
            <a:r>
              <a:rPr lang="en-US" spc="-100" dirty="0">
                <a:latin typeface="Century Gothic" panose="020B0502020202020204" pitchFamily="34" charset="0"/>
                <a:cs typeface="Gotham-Black"/>
              </a:rPr>
              <a:t>DESAFIO: </a:t>
            </a:r>
            <a:r>
              <a:rPr lang="en-US" spc="-100" dirty="0" err="1">
                <a:latin typeface="Century Gothic" panose="020B0502020202020204" pitchFamily="34" charset="0"/>
                <a:cs typeface="Gotham-Black"/>
              </a:rPr>
              <a:t>Alavancar</a:t>
            </a:r>
            <a:r>
              <a:rPr lang="en-US" spc="-100" dirty="0">
                <a:latin typeface="Century Gothic" panose="020B0502020202020204" pitchFamily="34" charset="0"/>
                <a:cs typeface="Gotham-Black"/>
              </a:rPr>
              <a:t> agenda de </a:t>
            </a:r>
            <a:r>
              <a:rPr lang="en-US" spc="-100" dirty="0" err="1">
                <a:latin typeface="Century Gothic" panose="020B0502020202020204" pitchFamily="34" charset="0"/>
                <a:cs typeface="Gotham-Black"/>
              </a:rPr>
              <a:t>ações</a:t>
            </a:r>
            <a:r>
              <a:rPr lang="en-US" spc="-100" dirty="0">
                <a:latin typeface="Century Gothic" panose="020B0502020202020204" pitchFamily="34" charset="0"/>
                <a:cs typeface="Gotham-Black"/>
              </a:rPr>
              <a:t> </a:t>
            </a:r>
            <a:r>
              <a:rPr lang="en-US" spc="-100" dirty="0" err="1">
                <a:latin typeface="Century Gothic" panose="020B0502020202020204" pitchFamily="34" charset="0"/>
                <a:cs typeface="Gotham-Black"/>
              </a:rPr>
              <a:t>em</a:t>
            </a:r>
            <a:r>
              <a:rPr lang="en-US" spc="-100" dirty="0">
                <a:latin typeface="Century Gothic" panose="020B0502020202020204" pitchFamily="34" charset="0"/>
                <a:cs typeface="Gotham-Black"/>
              </a:rPr>
              <a:t> </a:t>
            </a:r>
            <a:r>
              <a:rPr lang="en-US" spc="-100" dirty="0" err="1">
                <a:latin typeface="Century Gothic" panose="020B0502020202020204" pitchFamily="34" charset="0"/>
                <a:cs typeface="Gotham-Black"/>
              </a:rPr>
              <a:t>prol</a:t>
            </a:r>
            <a:r>
              <a:rPr lang="en-US" spc="-100" dirty="0">
                <a:latin typeface="Century Gothic" panose="020B0502020202020204" pitchFamily="34" charset="0"/>
                <a:cs typeface="Gotham-Black"/>
              </a:rPr>
              <a:t> da </a:t>
            </a:r>
            <a:r>
              <a:rPr lang="en-US" spc="-100" dirty="0" err="1">
                <a:latin typeface="Century Gothic" panose="020B0502020202020204" pitchFamily="34" charset="0"/>
                <a:cs typeface="Gotham-Black"/>
              </a:rPr>
              <a:t>atividade</a:t>
            </a:r>
            <a:r>
              <a:rPr lang="en-US" spc="-100" dirty="0">
                <a:latin typeface="Century Gothic" panose="020B0502020202020204" pitchFamily="34" charset="0"/>
                <a:cs typeface="Gotham-Black"/>
              </a:rPr>
              <a:t> </a:t>
            </a:r>
            <a:r>
              <a:rPr lang="en-US" spc="-100" dirty="0" err="1">
                <a:latin typeface="Century Gothic" panose="020B0502020202020204" pitchFamily="34" charset="0"/>
                <a:cs typeface="Gotham-Black"/>
              </a:rPr>
              <a:t>física</a:t>
            </a:r>
            <a:r>
              <a:rPr lang="en-US" spc="-100" dirty="0">
                <a:latin typeface="Century Gothic" panose="020B0502020202020204" pitchFamily="34" charset="0"/>
                <a:cs typeface="Gotham-Black"/>
              </a:rPr>
              <a:t> no CEPEUSP, </a:t>
            </a:r>
            <a:r>
              <a:rPr lang="en-US" spc="-100" dirty="0" err="1">
                <a:latin typeface="Century Gothic" panose="020B0502020202020204" pitchFamily="34" charset="0"/>
                <a:cs typeface="Gotham-Black"/>
              </a:rPr>
              <a:t>na</a:t>
            </a:r>
            <a:r>
              <a:rPr lang="en-US" spc="-100" dirty="0">
                <a:latin typeface="Century Gothic" panose="020B0502020202020204" pitchFamily="34" charset="0"/>
                <a:cs typeface="Gotham-Black"/>
              </a:rPr>
              <a:t> USP e </a:t>
            </a:r>
            <a:r>
              <a:rPr lang="en-US" spc="-100" dirty="0" err="1">
                <a:latin typeface="Century Gothic" panose="020B0502020202020204" pitchFamily="34" charset="0"/>
                <a:cs typeface="Gotham-Black"/>
              </a:rPr>
              <a:t>na</a:t>
            </a:r>
            <a:r>
              <a:rPr lang="en-US" spc="-100" dirty="0">
                <a:latin typeface="Century Gothic" panose="020B0502020202020204" pitchFamily="34" charset="0"/>
                <a:cs typeface="Gotham-Black"/>
              </a:rPr>
              <a:t> </a:t>
            </a:r>
            <a:r>
              <a:rPr lang="en-US" spc="-100" dirty="0" err="1">
                <a:latin typeface="Century Gothic" panose="020B0502020202020204" pitchFamily="34" charset="0"/>
                <a:cs typeface="Gotham-Black"/>
              </a:rPr>
              <a:t>sua</a:t>
            </a:r>
            <a:r>
              <a:rPr lang="en-US" spc="-100" dirty="0">
                <a:latin typeface="Century Gothic" panose="020B0502020202020204" pitchFamily="34" charset="0"/>
                <a:cs typeface="Gotham-Black"/>
              </a:rPr>
              <a:t> </a:t>
            </a:r>
            <a:r>
              <a:rPr lang="en-US" spc="-100" dirty="0" err="1">
                <a:latin typeface="Century Gothic" panose="020B0502020202020204" pitchFamily="34" charset="0"/>
                <a:cs typeface="Gotham-Black"/>
              </a:rPr>
              <a:t>esfera</a:t>
            </a:r>
            <a:r>
              <a:rPr lang="en-US" spc="-100" dirty="0">
                <a:latin typeface="Century Gothic" panose="020B0502020202020204" pitchFamily="34" charset="0"/>
                <a:cs typeface="Gotham-Black"/>
              </a:rPr>
              <a:t> de </a:t>
            </a:r>
            <a:r>
              <a:rPr lang="en-US" spc="-100" dirty="0" err="1">
                <a:latin typeface="Century Gothic" panose="020B0502020202020204" pitchFamily="34" charset="0"/>
                <a:cs typeface="Gotham-Black"/>
              </a:rPr>
              <a:t>influência</a:t>
            </a:r>
            <a:r>
              <a:rPr lang="en-US" spc="-100" dirty="0">
                <a:latin typeface="Century Gothic" panose="020B0502020202020204" pitchFamily="34" charset="0"/>
                <a:cs typeface="Gotham-Black"/>
              </a:rPr>
              <a:t>, </a:t>
            </a:r>
            <a:r>
              <a:rPr lang="en-US" spc="-100" dirty="0" err="1">
                <a:latin typeface="Century Gothic" panose="020B0502020202020204" pitchFamily="34" charset="0"/>
                <a:cs typeface="Gotham-Black"/>
              </a:rPr>
              <a:t>articulando</a:t>
            </a:r>
            <a:r>
              <a:rPr lang="en-US" spc="-100" dirty="0">
                <a:latin typeface="Century Gothic" panose="020B0502020202020204" pitchFamily="34" charset="0"/>
                <a:cs typeface="Gotham-Black"/>
              </a:rPr>
              <a:t> </a:t>
            </a:r>
            <a:r>
              <a:rPr lang="en-US" spc="-100" dirty="0" err="1">
                <a:latin typeface="Century Gothic" panose="020B0502020202020204" pitchFamily="34" charset="0"/>
                <a:cs typeface="Gotham-Black"/>
              </a:rPr>
              <a:t>iniciativas</a:t>
            </a:r>
            <a:r>
              <a:rPr lang="en-US" spc="-100" dirty="0">
                <a:latin typeface="Century Gothic" panose="020B0502020202020204" pitchFamily="34" charset="0"/>
                <a:cs typeface="Gotham-Black"/>
              </a:rPr>
              <a:t> de ENSINO-PESQUISA-EXTENSÃO </a:t>
            </a:r>
            <a:endParaRPr lang="pt-BR" spc="-100" dirty="0">
              <a:latin typeface="Century Gothic" panose="020B0502020202020204" pitchFamily="34" charset="0"/>
              <a:cs typeface="Gotham-Black"/>
            </a:endParaRPr>
          </a:p>
          <a:p>
            <a:pPr marL="0" indent="0">
              <a:buNone/>
            </a:pPr>
            <a:endParaRPr lang="pt-BR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78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latin typeface="HelveticaNeue" pitchFamily="2" charset="0"/>
              </a:rPr>
              <a:t>Desenhado para o Movimento</a:t>
            </a:r>
            <a:br>
              <a:rPr lang="pt-BR" dirty="0" smtClean="0">
                <a:latin typeface="HelveticaNeue" pitchFamily="2" charset="0"/>
              </a:rPr>
            </a:br>
            <a:r>
              <a:rPr lang="pt-BR" dirty="0" smtClean="0">
                <a:latin typeface="HelveticaNeue" pitchFamily="2" charset="0"/>
              </a:rPr>
              <a:t>Líderes Globais</a:t>
            </a:r>
            <a:endParaRPr lang="pt-BR" dirty="0">
              <a:latin typeface="HelveticaNeue" pitchFamily="2" charset="0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8" r="3152"/>
          <a:stretch/>
        </p:blipFill>
        <p:spPr>
          <a:xfrm>
            <a:off x="755576" y="1700808"/>
            <a:ext cx="7092280" cy="426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61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2649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HelveticaNeue" pitchFamily="2" charset="0"/>
              </a:rPr>
              <a:t>Desenhado para o Movimento</a:t>
            </a:r>
            <a:br>
              <a:rPr lang="pt-BR" dirty="0" smtClean="0">
                <a:latin typeface="HelveticaNeue" pitchFamily="2" charset="0"/>
              </a:rPr>
            </a:br>
            <a:r>
              <a:rPr lang="pt-BR" b="1" dirty="0" smtClean="0">
                <a:latin typeface="HelveticaNeue" pitchFamily="2" charset="0"/>
              </a:rPr>
              <a:t>Líderes Brasileiros</a:t>
            </a:r>
            <a:endParaRPr lang="pt-BR" b="1" dirty="0">
              <a:latin typeface="HelveticaNeue" pitchFamily="2" charset="0"/>
            </a:endParaRPr>
          </a:p>
        </p:txBody>
      </p:sp>
      <p:pic>
        <p:nvPicPr>
          <p:cNvPr id="4" name="Picture 2" descr="CEPE_USP_BRAZI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855" y="2875602"/>
            <a:ext cx="1299740" cy="648723"/>
          </a:xfrm>
          <a:prstGeom prst="rect">
            <a:avLst/>
          </a:prstGeom>
        </p:spPr>
      </p:pic>
      <p:pic>
        <p:nvPicPr>
          <p:cNvPr id="5" name="Picture 3" descr="EY_Logo_BRAZI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2464" y="2860850"/>
            <a:ext cx="1017339" cy="678226"/>
          </a:xfrm>
          <a:prstGeom prst="rect">
            <a:avLst/>
          </a:prstGeom>
        </p:spPr>
      </p:pic>
      <p:pic>
        <p:nvPicPr>
          <p:cNvPr id="6" name="Picture 4" descr="InstituteBolaPraFrente_Logo_BRAZIL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9457" y="3894348"/>
            <a:ext cx="1163404" cy="775603"/>
          </a:xfrm>
          <a:prstGeom prst="rect">
            <a:avLst/>
          </a:prstGeom>
        </p:spPr>
      </p:pic>
      <p:pic>
        <p:nvPicPr>
          <p:cNvPr id="7" name="Picture 5" descr="InstituteArytonSenna_Logo_BRAZIL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9577" y="2959225"/>
            <a:ext cx="1133411" cy="481475"/>
          </a:xfrm>
          <a:prstGeom prst="rect">
            <a:avLst/>
          </a:prstGeom>
        </p:spPr>
      </p:pic>
      <p:pic>
        <p:nvPicPr>
          <p:cNvPr id="8" name="Picture 6" descr="InstituteTrevoLogo_Horizontal_BRAZI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6389" y="2844609"/>
            <a:ext cx="1421412" cy="710706"/>
          </a:xfrm>
          <a:prstGeom prst="rect">
            <a:avLst/>
          </a:prstGeom>
        </p:spPr>
      </p:pic>
      <p:pic>
        <p:nvPicPr>
          <p:cNvPr id="9" name="Picture 7" descr="Ministerio das Esporte (Ministry of Sport)_Horizontal_BRAZIL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855" y="5111847"/>
            <a:ext cx="1350602" cy="256487"/>
          </a:xfrm>
          <a:prstGeom prst="rect">
            <a:avLst/>
          </a:prstGeom>
        </p:spPr>
      </p:pic>
      <p:pic>
        <p:nvPicPr>
          <p:cNvPr id="10" name="Picture 8" descr="MinistryofCities_Logo_Horizontal_BRAZIL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842" y="4918383"/>
            <a:ext cx="1286830" cy="643415"/>
          </a:xfrm>
          <a:prstGeom prst="rect">
            <a:avLst/>
          </a:prstGeom>
        </p:spPr>
      </p:pic>
      <p:pic>
        <p:nvPicPr>
          <p:cNvPr id="11" name="Picture 9" descr="MOVE_BRAZIL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855" y="4098896"/>
            <a:ext cx="1040628" cy="353855"/>
          </a:xfrm>
          <a:prstGeom prst="rect">
            <a:avLst/>
          </a:prstGeom>
        </p:spPr>
      </p:pic>
      <p:pic>
        <p:nvPicPr>
          <p:cNvPr id="12" name="Picture 10" descr="MunicipalSecretaryofEducationRio_Logo_BRAZIL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3481" y="4953798"/>
            <a:ext cx="858875" cy="572584"/>
          </a:xfrm>
          <a:prstGeom prst="rect">
            <a:avLst/>
          </a:prstGeom>
        </p:spPr>
      </p:pic>
      <p:pic>
        <p:nvPicPr>
          <p:cNvPr id="13" name="Picture 11" descr="MunicipalSecretaryofSport&amp;LiesureRio_Logo_BRAZIL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5816" y="4953798"/>
            <a:ext cx="858876" cy="572584"/>
          </a:xfrm>
          <a:prstGeom prst="rect">
            <a:avLst/>
          </a:prstGeom>
        </p:spPr>
      </p:pic>
      <p:pic>
        <p:nvPicPr>
          <p:cNvPr id="14" name="Picture 12" descr="Natura_Logo_BRAZIL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2615" y="1683707"/>
            <a:ext cx="1009406" cy="672937"/>
          </a:xfrm>
          <a:prstGeom prst="rect">
            <a:avLst/>
          </a:prstGeom>
        </p:spPr>
      </p:pic>
      <p:pic>
        <p:nvPicPr>
          <p:cNvPr id="15" name="Picture 13" descr="Principal_h_cor_RGB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278" y="3981967"/>
            <a:ext cx="1979553" cy="587713"/>
          </a:xfrm>
          <a:prstGeom prst="rect">
            <a:avLst/>
          </a:prstGeom>
        </p:spPr>
      </p:pic>
      <p:pic>
        <p:nvPicPr>
          <p:cNvPr id="16" name="Picture 14" descr="PhysicalFitnessResearchCenter_Logo_BRAZIL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107" y="3856633"/>
            <a:ext cx="1187222" cy="838377"/>
          </a:xfrm>
          <a:prstGeom prst="rect">
            <a:avLst/>
          </a:prstGeom>
        </p:spPr>
      </p:pic>
      <p:pic>
        <p:nvPicPr>
          <p:cNvPr id="17" name="Picture 15" descr="SBAFS_Brazilian Society of Physical Activity and Health_BRAZIL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7760" y="3908082"/>
            <a:ext cx="617399" cy="735481"/>
          </a:xfrm>
          <a:prstGeom prst="rect">
            <a:avLst/>
          </a:prstGeom>
        </p:spPr>
      </p:pic>
      <p:pic>
        <p:nvPicPr>
          <p:cNvPr id="18" name="Picture 16" descr="SESC_Logo_BRAZIL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855" y="5967059"/>
            <a:ext cx="899974" cy="643777"/>
          </a:xfrm>
          <a:prstGeom prst="rect">
            <a:avLst/>
          </a:prstGeom>
        </p:spPr>
      </p:pic>
      <p:pic>
        <p:nvPicPr>
          <p:cNvPr id="19" name="Picture 17" descr="Special Olympics Brasil_BRAZIL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6544" y="6063277"/>
            <a:ext cx="1284092" cy="451340"/>
          </a:xfrm>
          <a:prstGeom prst="rect">
            <a:avLst/>
          </a:prstGeom>
        </p:spPr>
      </p:pic>
      <p:pic>
        <p:nvPicPr>
          <p:cNvPr id="20" name="Picture 18" descr="SSCN_Sport For Social Change Network_BRAZIL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8351" y="6057708"/>
            <a:ext cx="1039886" cy="462479"/>
          </a:xfrm>
          <a:prstGeom prst="rect">
            <a:avLst/>
          </a:prstGeom>
        </p:spPr>
      </p:pic>
      <p:pic>
        <p:nvPicPr>
          <p:cNvPr id="21" name="Picture 19" descr="UnitedNationsHumanSettlement_Logo_BRAZIL.pn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547" y="5782428"/>
            <a:ext cx="1416185" cy="1013038"/>
          </a:xfrm>
          <a:prstGeom prst="rect">
            <a:avLst/>
          </a:prstGeom>
        </p:spPr>
      </p:pic>
      <p:pic>
        <p:nvPicPr>
          <p:cNvPr id="22" name="Picture 20" descr="PNUD_Logo-Azul c Tagline-PT.png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787" y="1539327"/>
            <a:ext cx="604167" cy="961696"/>
          </a:xfrm>
          <a:prstGeom prst="rect">
            <a:avLst/>
          </a:prstGeom>
        </p:spPr>
      </p:pic>
      <p:pic>
        <p:nvPicPr>
          <p:cNvPr id="23" name="Picture 21" descr="UNESCOBrasiliaOffice_Logo_Full_Name_BRAZIL.png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6409" y="5778413"/>
            <a:ext cx="1021069" cy="1021069"/>
          </a:xfrm>
          <a:prstGeom prst="rect">
            <a:avLst/>
          </a:prstGeom>
        </p:spPr>
      </p:pic>
      <p:pic>
        <p:nvPicPr>
          <p:cNvPr id="24" name="Picture 22" descr="UNICEF_Logo_BRAZIL.png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8882" y="5818585"/>
            <a:ext cx="940725" cy="940725"/>
          </a:xfrm>
          <a:prstGeom prst="rect">
            <a:avLst/>
          </a:prstGeom>
        </p:spPr>
      </p:pic>
      <p:pic>
        <p:nvPicPr>
          <p:cNvPr id="25" name="Picture 23" descr="USAID_Round_Logo_BRAZIL.png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5654" y="3930437"/>
            <a:ext cx="690772" cy="690772"/>
          </a:xfrm>
          <a:prstGeom prst="rect">
            <a:avLst/>
          </a:prstGeom>
        </p:spPr>
      </p:pic>
      <p:pic>
        <p:nvPicPr>
          <p:cNvPr id="26" name="Picture 25" descr="Atletas pelo BRAZIL.png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855" y="1653220"/>
            <a:ext cx="1031370" cy="733911"/>
          </a:xfrm>
          <a:prstGeom prst="rect">
            <a:avLst/>
          </a:prstGeom>
        </p:spPr>
      </p:pic>
      <p:pic>
        <p:nvPicPr>
          <p:cNvPr id="27" name="Picture 26" descr="BrazillianOlyCommitee_logo_BRAZIL.png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8372" y="1599265"/>
            <a:ext cx="1262731" cy="841821"/>
          </a:xfrm>
          <a:prstGeom prst="rect">
            <a:avLst/>
          </a:prstGeom>
        </p:spPr>
      </p:pic>
      <p:pic>
        <p:nvPicPr>
          <p:cNvPr id="28" name="Picture 27" descr="BrazillianParalympicCommitee_Logo_BRAZIL.png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3153" y="1648655"/>
            <a:ext cx="1114563" cy="743041"/>
          </a:xfrm>
          <a:prstGeom prst="rect">
            <a:avLst/>
          </a:prstGeom>
        </p:spPr>
      </p:pic>
      <p:pic>
        <p:nvPicPr>
          <p:cNvPr id="29" name="Picture 28" descr="Caixa_Logo_BRAZIL.png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399" y="1876868"/>
            <a:ext cx="1305786" cy="286615"/>
          </a:xfrm>
          <a:prstGeom prst="rect">
            <a:avLst/>
          </a:prstGeom>
        </p:spPr>
      </p:pic>
      <p:pic>
        <p:nvPicPr>
          <p:cNvPr id="30" name="Picture 29" descr="BID_BRAZIL.png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1638" y="1847875"/>
            <a:ext cx="971357" cy="344600"/>
          </a:xfrm>
          <a:prstGeom prst="rect">
            <a:avLst/>
          </a:prstGeom>
        </p:spPr>
      </p:pic>
      <p:pic>
        <p:nvPicPr>
          <p:cNvPr id="31" name="Picture 30" descr="EMB_logo_USE_THIS_ONE_BRAZIL.png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7993" y="2835059"/>
            <a:ext cx="1459614" cy="729808"/>
          </a:xfrm>
          <a:prstGeom prst="rect">
            <a:avLst/>
          </a:prstGeom>
        </p:spPr>
      </p:pic>
      <p:pic>
        <p:nvPicPr>
          <p:cNvPr id="32" name="Picture 31" descr="Nike_Logo_GLOBAL.png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637" y="4796563"/>
            <a:ext cx="1112612" cy="74174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029" y="5023087"/>
            <a:ext cx="1096666" cy="43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36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03648" y="2492896"/>
            <a:ext cx="6048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Obrigado</a:t>
            </a:r>
            <a:endParaRPr lang="pt-BR" sz="9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00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HelveticaNeue" pitchFamily="2" charset="0"/>
              </a:rPr>
              <a:t>Histórico</a:t>
            </a:r>
            <a:endParaRPr lang="pt-BR" dirty="0">
              <a:latin typeface="HelveticaNeue" pitchFamily="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2352" y="2204864"/>
            <a:ext cx="8579296" cy="345638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dirty="0"/>
              <a:t>	</a:t>
            </a:r>
            <a:r>
              <a:rPr lang="pt-BR" sz="2200" b="1" dirty="0" smtClean="0">
                <a:latin typeface="Century Gothic" panose="020B0502020202020204" pitchFamily="34" charset="0"/>
              </a:rPr>
              <a:t>Atividade </a:t>
            </a:r>
            <a:r>
              <a:rPr lang="pt-BR" sz="2200" b="1" dirty="0">
                <a:latin typeface="Century Gothic" panose="020B0502020202020204" pitchFamily="34" charset="0"/>
              </a:rPr>
              <a:t>física e esportiva na </a:t>
            </a:r>
            <a:r>
              <a:rPr lang="pt-BR" sz="2200" b="1" dirty="0" smtClean="0">
                <a:latin typeface="Century Gothic" panose="020B0502020202020204" pitchFamily="34" charset="0"/>
              </a:rPr>
              <a:t>USP </a:t>
            </a:r>
          </a:p>
          <a:p>
            <a:pPr algn="just">
              <a:buNone/>
            </a:pPr>
            <a:r>
              <a:rPr lang="pt-BR" sz="2200" dirty="0" smtClean="0">
                <a:latin typeface="Century Gothic" panose="020B0502020202020204" pitchFamily="34" charset="0"/>
              </a:rPr>
              <a:t>Instituída em  29 de novembro de 1971 (Portaria GR 1661)</a:t>
            </a:r>
          </a:p>
          <a:p>
            <a:pPr algn="just">
              <a:buNone/>
            </a:pPr>
            <a:r>
              <a:rPr lang="pt-BR" sz="2200" dirty="0" smtClean="0">
                <a:latin typeface="Century Gothic" panose="020B0502020202020204" pitchFamily="34" charset="0"/>
              </a:rPr>
              <a:t>Gestão</a:t>
            </a:r>
            <a:r>
              <a:rPr lang="pt-BR" sz="2200" b="1" dirty="0" smtClean="0">
                <a:latin typeface="Century Gothic" panose="020B0502020202020204" pitchFamily="34" charset="0"/>
              </a:rPr>
              <a:t> </a:t>
            </a:r>
            <a:r>
              <a:rPr lang="pt-BR" sz="2200" dirty="0" smtClean="0">
                <a:latin typeface="Century Gothic" panose="020B0502020202020204" pitchFamily="34" charset="0"/>
              </a:rPr>
              <a:t>do Prof. Dr. Miguel </a:t>
            </a:r>
            <a:r>
              <a:rPr lang="pt-BR" sz="2200" dirty="0" err="1">
                <a:latin typeface="Century Gothic" panose="020B0502020202020204" pitchFamily="34" charset="0"/>
              </a:rPr>
              <a:t>Reale</a:t>
            </a:r>
            <a:r>
              <a:rPr lang="pt-BR" sz="2200" dirty="0">
                <a:latin typeface="Century Gothic" panose="020B0502020202020204" pitchFamily="34" charset="0"/>
              </a:rPr>
              <a:t> </a:t>
            </a:r>
            <a:r>
              <a:rPr lang="pt-BR" sz="2200" dirty="0" smtClean="0">
                <a:latin typeface="Century Gothic" panose="020B0502020202020204" pitchFamily="34" charset="0"/>
              </a:rPr>
              <a:t>, Reitor</a:t>
            </a:r>
          </a:p>
          <a:p>
            <a:pPr algn="just">
              <a:buNone/>
            </a:pPr>
            <a:r>
              <a:rPr lang="pt-BR" sz="2200" dirty="0" smtClean="0">
                <a:latin typeface="Century Gothic" panose="020B0502020202020204" pitchFamily="34" charset="0"/>
              </a:rPr>
              <a:t>Criação da Divisão </a:t>
            </a:r>
            <a:r>
              <a:rPr lang="pt-BR" sz="2200" dirty="0">
                <a:latin typeface="Century Gothic" panose="020B0502020202020204" pitchFamily="34" charset="0"/>
              </a:rPr>
              <a:t>de Esportes junto </a:t>
            </a:r>
            <a:r>
              <a:rPr lang="pt-BR" sz="2200" dirty="0" smtClean="0">
                <a:latin typeface="Century Gothic" panose="020B0502020202020204" pitchFamily="34" charset="0"/>
              </a:rPr>
              <a:t>à COSEAS.</a:t>
            </a:r>
          </a:p>
          <a:p>
            <a:pPr algn="just">
              <a:buNone/>
            </a:pPr>
            <a:endParaRPr lang="pt-BR" sz="2200" dirty="0" smtClean="0">
              <a:latin typeface="Century Gothic" panose="020B0502020202020204" pitchFamily="34" charset="0"/>
            </a:endParaRPr>
          </a:p>
          <a:p>
            <a:pPr algn="just">
              <a:buNone/>
            </a:pPr>
            <a:r>
              <a:rPr lang="pt-BR" sz="2200" dirty="0" smtClean="0">
                <a:latin typeface="Century Gothic" panose="020B0502020202020204" pitchFamily="34" charset="0"/>
              </a:rPr>
              <a:t>Extinta a </a:t>
            </a:r>
            <a:r>
              <a:rPr lang="pt-BR" sz="2200" dirty="0">
                <a:latin typeface="Century Gothic" panose="020B0502020202020204" pitchFamily="34" charset="0"/>
              </a:rPr>
              <a:t>Divisão de Esportes, foi criado </a:t>
            </a:r>
            <a:r>
              <a:rPr lang="pt-BR" sz="2200" dirty="0" smtClean="0">
                <a:latin typeface="Century Gothic" panose="020B0502020202020204" pitchFamily="34" charset="0"/>
              </a:rPr>
              <a:t>o</a:t>
            </a:r>
          </a:p>
          <a:p>
            <a:pPr algn="just">
              <a:buNone/>
            </a:pPr>
            <a:r>
              <a:rPr lang="pt-BR" sz="2200" dirty="0" smtClean="0">
                <a:latin typeface="Century Gothic" panose="020B0502020202020204" pitchFamily="34" charset="0"/>
              </a:rPr>
              <a:t>   </a:t>
            </a:r>
            <a:r>
              <a:rPr lang="pt-BR" sz="2200" b="1" dirty="0">
                <a:latin typeface="Century Gothic" panose="020B0502020202020204" pitchFamily="34" charset="0"/>
              </a:rPr>
              <a:t>Centro de Práticas Esportivas da Universidade de São </a:t>
            </a:r>
            <a:r>
              <a:rPr lang="pt-BR" sz="2200" b="1" dirty="0" smtClean="0">
                <a:latin typeface="Century Gothic" panose="020B0502020202020204" pitchFamily="34" charset="0"/>
              </a:rPr>
              <a:t>Paulo </a:t>
            </a:r>
            <a:r>
              <a:rPr lang="pt-BR" sz="2200" dirty="0" smtClean="0">
                <a:latin typeface="Century Gothic" panose="020B0502020202020204" pitchFamily="34" charset="0"/>
              </a:rPr>
              <a:t>– (</a:t>
            </a:r>
            <a:r>
              <a:rPr lang="pt-BR" sz="2200" dirty="0">
                <a:latin typeface="Century Gothic" panose="020B0502020202020204" pitchFamily="34" charset="0"/>
              </a:rPr>
              <a:t>Resolução 659 de 21/05/75</a:t>
            </a:r>
            <a:r>
              <a:rPr lang="pt-BR" sz="2200" dirty="0" smtClean="0">
                <a:latin typeface="Century Gothic" panose="020B0502020202020204" pitchFamily="34" charset="0"/>
              </a:rPr>
              <a:t>).</a:t>
            </a:r>
            <a:endParaRPr lang="pt-BR" sz="22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HelveticaNeue" pitchFamily="2" charset="0"/>
              </a:rPr>
              <a:t>Missão</a:t>
            </a:r>
            <a:endParaRPr lang="pt-BR" dirty="0">
              <a:latin typeface="HelveticaNeue" pitchFamily="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32048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pt-BR" dirty="0" smtClean="0"/>
          </a:p>
          <a:p>
            <a:pPr>
              <a:lnSpc>
                <a:spcPct val="160000"/>
              </a:lnSpc>
              <a:buNone/>
            </a:pPr>
            <a:r>
              <a:rPr lang="pt-BR" b="1" dirty="0" smtClean="0">
                <a:latin typeface="Century Gothic" panose="020B0502020202020204" pitchFamily="34" charset="0"/>
              </a:rPr>
              <a:t>Oferecer</a:t>
            </a:r>
            <a:r>
              <a:rPr lang="pt-BR" dirty="0" smtClean="0">
                <a:latin typeface="Century Gothic" panose="020B0502020202020204" pitchFamily="34" charset="0"/>
              </a:rPr>
              <a:t> </a:t>
            </a:r>
            <a:r>
              <a:rPr lang="pt-BR" dirty="0">
                <a:latin typeface="Century Gothic" panose="020B0502020202020204" pitchFamily="34" charset="0"/>
              </a:rPr>
              <a:t>à comunidade USP </a:t>
            </a:r>
            <a:r>
              <a:rPr lang="pt-BR" b="1" dirty="0">
                <a:latin typeface="Century Gothic" panose="020B0502020202020204" pitchFamily="34" charset="0"/>
              </a:rPr>
              <a:t>programas </a:t>
            </a:r>
            <a:r>
              <a:rPr lang="pt-BR" b="1" dirty="0" smtClean="0">
                <a:latin typeface="Century Gothic" panose="020B0502020202020204" pitchFamily="34" charset="0"/>
              </a:rPr>
              <a:t>de</a:t>
            </a:r>
          </a:p>
          <a:p>
            <a:pPr>
              <a:lnSpc>
                <a:spcPct val="160000"/>
              </a:lnSpc>
              <a:buNone/>
            </a:pPr>
            <a:r>
              <a:rPr lang="pt-BR" b="1" dirty="0" smtClean="0">
                <a:latin typeface="Century Gothic" panose="020B0502020202020204" pitchFamily="34" charset="0"/>
              </a:rPr>
              <a:t>atividades </a:t>
            </a:r>
            <a:r>
              <a:rPr lang="pt-BR" b="1" dirty="0">
                <a:latin typeface="Century Gothic" panose="020B0502020202020204" pitchFamily="34" charset="0"/>
              </a:rPr>
              <a:t>físicas, esportivas e recreação</a:t>
            </a:r>
            <a:r>
              <a:rPr lang="pt-BR" dirty="0">
                <a:latin typeface="Century Gothic" panose="020B0502020202020204" pitchFamily="34" charset="0"/>
              </a:rPr>
              <a:t>, além </a:t>
            </a:r>
            <a:r>
              <a:rPr lang="pt-BR" dirty="0" smtClean="0">
                <a:latin typeface="Century Gothic" panose="020B0502020202020204" pitchFamily="34" charset="0"/>
              </a:rPr>
              <a:t>de</a:t>
            </a:r>
          </a:p>
          <a:p>
            <a:pPr>
              <a:lnSpc>
                <a:spcPct val="160000"/>
              </a:lnSpc>
              <a:buNone/>
            </a:pPr>
            <a:r>
              <a:rPr lang="pt-BR" dirty="0" smtClean="0">
                <a:latin typeface="Century Gothic" panose="020B0502020202020204" pitchFamily="34" charset="0"/>
              </a:rPr>
              <a:t>propiciar </a:t>
            </a:r>
            <a:r>
              <a:rPr lang="pt-BR" dirty="0">
                <a:latin typeface="Century Gothic" panose="020B0502020202020204" pitchFamily="34" charset="0"/>
              </a:rPr>
              <a:t>aos seus usuários a prática </a:t>
            </a:r>
            <a:r>
              <a:rPr lang="pt-BR" dirty="0" smtClean="0">
                <a:latin typeface="Century Gothic" panose="020B0502020202020204" pitchFamily="34" charset="0"/>
              </a:rPr>
              <a:t>espontânea</a:t>
            </a:r>
          </a:p>
          <a:p>
            <a:pPr>
              <a:lnSpc>
                <a:spcPct val="160000"/>
              </a:lnSpc>
              <a:buNone/>
            </a:pPr>
            <a:r>
              <a:rPr lang="pt-BR" dirty="0" smtClean="0">
                <a:latin typeface="Century Gothic" panose="020B0502020202020204" pitchFamily="34" charset="0"/>
              </a:rPr>
              <a:t>de </a:t>
            </a:r>
            <a:r>
              <a:rPr lang="pt-BR" dirty="0">
                <a:latin typeface="Century Gothic" panose="020B0502020202020204" pitchFamily="34" charset="0"/>
              </a:rPr>
              <a:t>atividade física, </a:t>
            </a:r>
            <a:r>
              <a:rPr lang="pt-BR" b="1" dirty="0">
                <a:latin typeface="Century Gothic" panose="020B0502020202020204" pitchFamily="34" charset="0"/>
              </a:rPr>
              <a:t>com vistas ao bem-estar e </a:t>
            </a:r>
            <a:r>
              <a:rPr lang="pt-BR" b="1" dirty="0" smtClean="0">
                <a:latin typeface="Century Gothic" panose="020B0502020202020204" pitchFamily="34" charset="0"/>
              </a:rPr>
              <a:t>à</a:t>
            </a:r>
          </a:p>
          <a:p>
            <a:pPr>
              <a:lnSpc>
                <a:spcPct val="160000"/>
              </a:lnSpc>
              <a:buNone/>
            </a:pPr>
            <a:r>
              <a:rPr lang="pt-BR" sz="3900" b="1" dirty="0" smtClean="0">
                <a:latin typeface="Century Gothic" panose="020B0502020202020204" pitchFamily="34" charset="0"/>
              </a:rPr>
              <a:t>melhoria </a:t>
            </a:r>
            <a:r>
              <a:rPr lang="pt-BR" sz="3900" b="1" dirty="0">
                <a:latin typeface="Century Gothic" panose="020B0502020202020204" pitchFamily="34" charset="0"/>
              </a:rPr>
              <a:t>da </a:t>
            </a:r>
            <a:r>
              <a:rPr lang="pt-BR" sz="3900" b="1" dirty="0" smtClean="0">
                <a:latin typeface="Century Gothic" panose="020B0502020202020204" pitchFamily="34" charset="0"/>
              </a:rPr>
              <a:t>qualidade de </a:t>
            </a:r>
            <a:r>
              <a:rPr lang="pt-BR" sz="3900" b="1" dirty="0">
                <a:latin typeface="Century Gothic" panose="020B0502020202020204" pitchFamily="34" charset="0"/>
              </a:rPr>
              <a:t>vida</a:t>
            </a:r>
            <a:r>
              <a:rPr lang="pt-BR" dirty="0">
                <a:latin typeface="Century Gothic" panose="020B0502020202020204" pitchFamily="34" charset="0"/>
              </a:rPr>
              <a:t>, estendendo </a:t>
            </a:r>
            <a:r>
              <a:rPr lang="pt-BR" dirty="0" smtClean="0">
                <a:latin typeface="Century Gothic" panose="020B0502020202020204" pitchFamily="34" charset="0"/>
              </a:rPr>
              <a:t>esses</a:t>
            </a:r>
          </a:p>
          <a:p>
            <a:pPr>
              <a:lnSpc>
                <a:spcPct val="160000"/>
              </a:lnSpc>
              <a:buNone/>
            </a:pPr>
            <a:r>
              <a:rPr lang="pt-BR" dirty="0" smtClean="0">
                <a:latin typeface="Century Gothic" panose="020B0502020202020204" pitchFamily="34" charset="0"/>
              </a:rPr>
              <a:t>serviços </a:t>
            </a:r>
            <a:r>
              <a:rPr lang="pt-BR" dirty="0">
                <a:latin typeface="Century Gothic" panose="020B0502020202020204" pitchFamily="34" charset="0"/>
              </a:rPr>
              <a:t>à comunidade externa na medida de </a:t>
            </a:r>
            <a:r>
              <a:rPr lang="pt-BR" dirty="0" smtClean="0">
                <a:latin typeface="Century Gothic" panose="020B0502020202020204" pitchFamily="34" charset="0"/>
              </a:rPr>
              <a:t>suas</a:t>
            </a:r>
          </a:p>
          <a:p>
            <a:pPr>
              <a:lnSpc>
                <a:spcPct val="160000"/>
              </a:lnSpc>
              <a:buNone/>
            </a:pPr>
            <a:r>
              <a:rPr lang="pt-BR" dirty="0" smtClean="0">
                <a:latin typeface="Century Gothic" panose="020B0502020202020204" pitchFamily="34" charset="0"/>
              </a:rPr>
              <a:t>possibilidades</a:t>
            </a:r>
            <a:r>
              <a:rPr lang="pt-BR" dirty="0">
                <a:latin typeface="Century Gothic" panose="020B0502020202020204" pitchFamily="34" charset="0"/>
              </a:rPr>
              <a:t>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latin typeface="HelveticaNeue" pitchFamily="2" charset="0"/>
              </a:rPr>
              <a:t>Programas de atividades físicas e esportivas - Níveis</a:t>
            </a:r>
            <a:endParaRPr lang="pt-BR" dirty="0">
              <a:latin typeface="HelveticaNeue" pitchFamily="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pt-BR" dirty="0"/>
              <a:t> </a:t>
            </a:r>
          </a:p>
          <a:p>
            <a:pPr>
              <a:lnSpc>
                <a:spcPct val="170000"/>
              </a:lnSpc>
              <a:buNone/>
            </a:pPr>
            <a:r>
              <a:rPr lang="pt-BR" b="1" dirty="0" smtClean="0"/>
              <a:t>	</a:t>
            </a:r>
            <a:r>
              <a:rPr lang="pt-BR" sz="5900" b="1" dirty="0" smtClean="0">
                <a:latin typeface="Century Gothic" panose="020B0502020202020204" pitchFamily="34" charset="0"/>
              </a:rPr>
              <a:t>Iniciação</a:t>
            </a:r>
          </a:p>
          <a:p>
            <a:pPr>
              <a:lnSpc>
                <a:spcPct val="170000"/>
              </a:lnSpc>
              <a:buNone/>
            </a:pPr>
            <a:r>
              <a:rPr lang="pt-BR" sz="5900" b="1" dirty="0">
                <a:latin typeface="Century Gothic" panose="020B0502020202020204" pitchFamily="34" charset="0"/>
              </a:rPr>
              <a:t>	</a:t>
            </a:r>
            <a:r>
              <a:rPr lang="pt-BR" sz="5900" dirty="0" smtClean="0">
                <a:latin typeface="Century Gothic" panose="020B0502020202020204" pitchFamily="34" charset="0"/>
              </a:rPr>
              <a:t>Para </a:t>
            </a:r>
            <a:r>
              <a:rPr lang="pt-BR" sz="5900" dirty="0">
                <a:latin typeface="Century Gothic" panose="020B0502020202020204" pitchFamily="34" charset="0"/>
              </a:rPr>
              <a:t>quem teve pouco ou nenhum contato com a modalidade/atividade, sendo o iniciante orientado a desenvolver habilidades motoras elementares exigidas nessa fase da prática.</a:t>
            </a:r>
          </a:p>
          <a:p>
            <a:pPr>
              <a:lnSpc>
                <a:spcPct val="170000"/>
              </a:lnSpc>
              <a:buNone/>
            </a:pPr>
            <a:endParaRPr lang="pt-BR" sz="5900" dirty="0">
              <a:latin typeface="Century Gothic" panose="020B0502020202020204" pitchFamily="34" charset="0"/>
            </a:endParaRPr>
          </a:p>
          <a:p>
            <a:pPr>
              <a:lnSpc>
                <a:spcPct val="170000"/>
              </a:lnSpc>
              <a:buNone/>
            </a:pPr>
            <a:r>
              <a:rPr lang="pt-BR" sz="5900" b="1" dirty="0" smtClean="0">
                <a:latin typeface="Century Gothic" panose="020B0502020202020204" pitchFamily="34" charset="0"/>
              </a:rPr>
              <a:t>	Aperfeiçoamento</a:t>
            </a:r>
          </a:p>
          <a:p>
            <a:pPr>
              <a:lnSpc>
                <a:spcPct val="170000"/>
              </a:lnSpc>
              <a:buNone/>
            </a:pPr>
            <a:r>
              <a:rPr lang="pt-BR" sz="5900" b="1" dirty="0">
                <a:latin typeface="Century Gothic" panose="020B0502020202020204" pitchFamily="34" charset="0"/>
              </a:rPr>
              <a:t>	</a:t>
            </a:r>
            <a:r>
              <a:rPr lang="pt-BR" sz="5900" dirty="0" smtClean="0">
                <a:latin typeface="Century Gothic" panose="020B0502020202020204" pitchFamily="34" charset="0"/>
              </a:rPr>
              <a:t>Para </a:t>
            </a:r>
            <a:r>
              <a:rPr lang="pt-BR" sz="5900" dirty="0">
                <a:latin typeface="Century Gothic" panose="020B0502020202020204" pitchFamily="34" charset="0"/>
              </a:rPr>
              <a:t>quem já desenvolveu a habilidade e conhece a modalidade. Nesta fase o aluno aprofunda o aprendizado dos fundamentos e técnicas, além de aprimorar as habilidades motoras e o condicionamento físico.</a:t>
            </a:r>
          </a:p>
          <a:p>
            <a:pPr>
              <a:buNone/>
            </a:pPr>
            <a:endParaRPr lang="pt-BR" sz="5900" b="1" dirty="0"/>
          </a:p>
          <a:p>
            <a:pPr>
              <a:buNone/>
            </a:pPr>
            <a:r>
              <a:rPr lang="pt-BR" sz="5900" b="1" dirty="0" smtClean="0"/>
              <a:t>	</a:t>
            </a:r>
            <a:endParaRPr lang="pt-BR" sz="5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latin typeface="HelveticaNeue" pitchFamily="2" charset="0"/>
              </a:rPr>
              <a:t>Programas de atividades físicas e esportivas - Modalidades</a:t>
            </a:r>
            <a:endParaRPr lang="pt-BR" dirty="0">
              <a:latin typeface="HelveticaNeue" pitchFamily="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700808"/>
            <a:ext cx="7416824" cy="5085184"/>
          </a:xfrm>
        </p:spPr>
        <p:txBody>
          <a:bodyPr numCol="2">
            <a:normAutofit fontScale="25000" lnSpcReduction="20000"/>
          </a:bodyPr>
          <a:lstStyle/>
          <a:p>
            <a:pPr algn="ctr">
              <a:buNone/>
            </a:pPr>
            <a:r>
              <a:rPr lang="pt-BR" dirty="0">
                <a:latin typeface="Century Gothic" panose="020B0502020202020204" pitchFamily="34" charset="0"/>
              </a:rPr>
              <a:t> </a:t>
            </a:r>
            <a:r>
              <a:rPr lang="pt-BR" sz="8800" b="1" dirty="0" smtClean="0">
                <a:latin typeface="Century Gothic" panose="020B0502020202020204" pitchFamily="34" charset="0"/>
              </a:rPr>
              <a:t>Alongamento</a:t>
            </a:r>
          </a:p>
          <a:p>
            <a:pPr algn="ctr">
              <a:buNone/>
            </a:pPr>
            <a:r>
              <a:rPr lang="pt-BR" sz="8800" b="1" dirty="0" smtClean="0">
                <a:latin typeface="Century Gothic" panose="020B0502020202020204" pitchFamily="34" charset="0"/>
              </a:rPr>
              <a:t>Badminton</a:t>
            </a:r>
          </a:p>
          <a:p>
            <a:pPr algn="ctr">
              <a:buNone/>
            </a:pPr>
            <a:r>
              <a:rPr lang="pt-BR" sz="8800" b="1" dirty="0" smtClean="0">
                <a:latin typeface="Century Gothic" panose="020B0502020202020204" pitchFamily="34" charset="0"/>
              </a:rPr>
              <a:t>Basquetebol</a:t>
            </a:r>
          </a:p>
          <a:p>
            <a:pPr algn="ctr">
              <a:buNone/>
            </a:pPr>
            <a:r>
              <a:rPr lang="pt-BR" sz="8800" b="1" dirty="0" smtClean="0">
                <a:latin typeface="Century Gothic" panose="020B0502020202020204" pitchFamily="34" charset="0"/>
              </a:rPr>
              <a:t>Boxe educativo</a:t>
            </a:r>
          </a:p>
          <a:p>
            <a:pPr algn="ctr">
              <a:buNone/>
            </a:pPr>
            <a:r>
              <a:rPr lang="pt-BR" sz="8800" b="1" dirty="0" smtClean="0">
                <a:latin typeface="Century Gothic" panose="020B0502020202020204" pitchFamily="34" charset="0"/>
              </a:rPr>
              <a:t>Caminhada</a:t>
            </a:r>
          </a:p>
          <a:p>
            <a:pPr algn="ctr">
              <a:buNone/>
            </a:pPr>
            <a:r>
              <a:rPr lang="pt-BR" sz="8800" b="1" dirty="0" smtClean="0">
                <a:latin typeface="Century Gothic" panose="020B0502020202020204" pitchFamily="34" charset="0"/>
              </a:rPr>
              <a:t>Canoagem</a:t>
            </a:r>
          </a:p>
          <a:p>
            <a:pPr algn="ctr">
              <a:buNone/>
            </a:pPr>
            <a:r>
              <a:rPr lang="pt-BR" sz="8800" b="1" dirty="0" smtClean="0">
                <a:latin typeface="Century Gothic" panose="020B0502020202020204" pitchFamily="34" charset="0"/>
              </a:rPr>
              <a:t>Capoeira</a:t>
            </a:r>
          </a:p>
          <a:p>
            <a:pPr algn="ctr">
              <a:buNone/>
            </a:pPr>
            <a:r>
              <a:rPr lang="pt-BR" sz="8800" b="1" dirty="0" smtClean="0">
                <a:latin typeface="Century Gothic" panose="020B0502020202020204" pitchFamily="34" charset="0"/>
              </a:rPr>
              <a:t>Condicionamento físico</a:t>
            </a:r>
          </a:p>
          <a:p>
            <a:pPr algn="ctr">
              <a:buNone/>
            </a:pPr>
            <a:r>
              <a:rPr lang="pt-BR" sz="8800" b="1" dirty="0" smtClean="0">
                <a:latin typeface="Century Gothic" panose="020B0502020202020204" pitchFamily="34" charset="0"/>
              </a:rPr>
              <a:t>Musculação</a:t>
            </a:r>
          </a:p>
          <a:p>
            <a:pPr algn="ctr">
              <a:buNone/>
            </a:pPr>
            <a:r>
              <a:rPr lang="pt-BR" sz="8800" b="1" dirty="0" smtClean="0">
                <a:latin typeface="Century Gothic" panose="020B0502020202020204" pitchFamily="34" charset="0"/>
              </a:rPr>
              <a:t>Corrida</a:t>
            </a:r>
          </a:p>
          <a:p>
            <a:pPr algn="ctr">
              <a:buNone/>
            </a:pPr>
            <a:r>
              <a:rPr lang="pt-BR" sz="8800" b="1" dirty="0" smtClean="0">
                <a:latin typeface="Century Gothic" panose="020B0502020202020204" pitchFamily="34" charset="0"/>
              </a:rPr>
              <a:t>Exercícios localizados</a:t>
            </a:r>
          </a:p>
          <a:p>
            <a:pPr algn="ctr">
              <a:buNone/>
            </a:pPr>
            <a:r>
              <a:rPr lang="pt-BR" sz="8800" b="1" dirty="0" smtClean="0">
                <a:latin typeface="Century Gothic" panose="020B0502020202020204" pitchFamily="34" charset="0"/>
              </a:rPr>
              <a:t>Exercícios </a:t>
            </a:r>
            <a:r>
              <a:rPr lang="pt-BR" sz="8800" b="1" dirty="0">
                <a:latin typeface="Century Gothic" panose="020B0502020202020204" pitchFamily="34" charset="0"/>
              </a:rPr>
              <a:t>para </a:t>
            </a:r>
            <a:r>
              <a:rPr lang="pt-BR" sz="8800" b="1" dirty="0" smtClean="0">
                <a:latin typeface="Century Gothic" panose="020B0502020202020204" pitchFamily="34" charset="0"/>
              </a:rPr>
              <a:t>iniciantes</a:t>
            </a:r>
          </a:p>
          <a:p>
            <a:pPr algn="ctr">
              <a:buNone/>
            </a:pPr>
            <a:r>
              <a:rPr lang="pt-BR" sz="8800" b="1" dirty="0" err="1" smtClean="0">
                <a:latin typeface="Century Gothic" panose="020B0502020202020204" pitchFamily="34" charset="0"/>
              </a:rPr>
              <a:t>Deep</a:t>
            </a:r>
            <a:r>
              <a:rPr lang="pt-BR" sz="8800" b="1" dirty="0" smtClean="0">
                <a:latin typeface="Century Gothic" panose="020B0502020202020204" pitchFamily="34" charset="0"/>
              </a:rPr>
              <a:t> </a:t>
            </a:r>
            <a:r>
              <a:rPr lang="pt-BR" sz="8800" b="1" dirty="0" err="1" smtClean="0">
                <a:latin typeface="Century Gothic" panose="020B0502020202020204" pitchFamily="34" charset="0"/>
              </a:rPr>
              <a:t>Running</a:t>
            </a:r>
            <a:endParaRPr lang="pt-BR" sz="8800" b="1" dirty="0" smtClean="0">
              <a:latin typeface="Century Gothic" panose="020B0502020202020204" pitchFamily="34" charset="0"/>
            </a:endParaRPr>
          </a:p>
          <a:p>
            <a:pPr algn="ctr">
              <a:buNone/>
            </a:pPr>
            <a:r>
              <a:rPr lang="pt-BR" sz="8800" b="1" dirty="0" smtClean="0">
                <a:latin typeface="Century Gothic" panose="020B0502020202020204" pitchFamily="34" charset="0"/>
              </a:rPr>
              <a:t>Fitness</a:t>
            </a:r>
          </a:p>
          <a:p>
            <a:pPr algn="ctr">
              <a:buNone/>
            </a:pPr>
            <a:r>
              <a:rPr lang="pt-BR" sz="8800" b="1" dirty="0" smtClean="0">
                <a:latin typeface="Century Gothic" panose="020B0502020202020204" pitchFamily="34" charset="0"/>
              </a:rPr>
              <a:t>Futebol</a:t>
            </a:r>
          </a:p>
          <a:p>
            <a:pPr algn="ctr">
              <a:buNone/>
            </a:pPr>
            <a:r>
              <a:rPr lang="pt-BR" sz="8800" b="1" dirty="0" smtClean="0">
                <a:latin typeface="Century Gothic" panose="020B0502020202020204" pitchFamily="34" charset="0"/>
              </a:rPr>
              <a:t>Ginástica Olímpica</a:t>
            </a:r>
          </a:p>
          <a:p>
            <a:pPr algn="ctr">
              <a:buNone/>
            </a:pPr>
            <a:r>
              <a:rPr lang="pt-BR" sz="8800" b="1" dirty="0" smtClean="0">
                <a:latin typeface="Century Gothic" panose="020B0502020202020204" pitchFamily="34" charset="0"/>
              </a:rPr>
              <a:t>Hidroginástica</a:t>
            </a:r>
          </a:p>
          <a:p>
            <a:pPr algn="ctr">
              <a:buNone/>
            </a:pPr>
            <a:r>
              <a:rPr lang="pt-BR" sz="8800" b="1" dirty="0" smtClean="0">
                <a:latin typeface="Century Gothic" panose="020B0502020202020204" pitchFamily="34" charset="0"/>
              </a:rPr>
              <a:t>Judô</a:t>
            </a:r>
          </a:p>
          <a:p>
            <a:pPr algn="ctr">
              <a:buNone/>
            </a:pPr>
            <a:r>
              <a:rPr lang="pt-BR" sz="8800" b="1" dirty="0" smtClean="0">
                <a:latin typeface="Century Gothic" panose="020B0502020202020204" pitchFamily="34" charset="0"/>
              </a:rPr>
              <a:t>Karatê</a:t>
            </a:r>
          </a:p>
          <a:p>
            <a:pPr algn="ctr">
              <a:buNone/>
            </a:pPr>
            <a:r>
              <a:rPr lang="pt-BR" sz="8800" b="1" dirty="0" err="1" smtClean="0">
                <a:latin typeface="Century Gothic" panose="020B0502020202020204" pitchFamily="34" charset="0"/>
              </a:rPr>
              <a:t>Mat</a:t>
            </a:r>
            <a:r>
              <a:rPr lang="pt-BR" sz="8800" b="1" dirty="0" smtClean="0">
                <a:latin typeface="Century Gothic" panose="020B0502020202020204" pitchFamily="34" charset="0"/>
              </a:rPr>
              <a:t> </a:t>
            </a:r>
            <a:r>
              <a:rPr lang="pt-BR" sz="8800" b="1" dirty="0" err="1" smtClean="0">
                <a:latin typeface="Century Gothic" panose="020B0502020202020204" pitchFamily="34" charset="0"/>
              </a:rPr>
              <a:t>pilates</a:t>
            </a:r>
            <a:endParaRPr lang="pt-BR" sz="8800" b="1" dirty="0" smtClean="0">
              <a:latin typeface="Century Gothic" panose="020B0502020202020204" pitchFamily="34" charset="0"/>
            </a:endParaRPr>
          </a:p>
          <a:p>
            <a:pPr algn="ctr">
              <a:buNone/>
            </a:pPr>
            <a:r>
              <a:rPr lang="pt-BR" sz="8800" b="1" dirty="0" smtClean="0">
                <a:latin typeface="Century Gothic" panose="020B0502020202020204" pitchFamily="34" charset="0"/>
              </a:rPr>
              <a:t>Musculação</a:t>
            </a:r>
          </a:p>
          <a:p>
            <a:pPr algn="ctr">
              <a:buNone/>
            </a:pPr>
            <a:r>
              <a:rPr lang="pt-BR" sz="8800" b="1" dirty="0" smtClean="0">
                <a:latin typeface="Century Gothic" panose="020B0502020202020204" pitchFamily="34" charset="0"/>
              </a:rPr>
              <a:t>Natação</a:t>
            </a:r>
          </a:p>
          <a:p>
            <a:pPr algn="ctr">
              <a:buNone/>
            </a:pPr>
            <a:r>
              <a:rPr lang="pt-BR" sz="8800" b="1" dirty="0" smtClean="0">
                <a:latin typeface="Century Gothic" panose="020B0502020202020204" pitchFamily="34" charset="0"/>
              </a:rPr>
              <a:t>Programa </a:t>
            </a:r>
            <a:r>
              <a:rPr lang="pt-BR" sz="8800" b="1" dirty="0">
                <a:latin typeface="Century Gothic" panose="020B0502020202020204" pitchFamily="34" charset="0"/>
              </a:rPr>
              <a:t>de </a:t>
            </a:r>
            <a:r>
              <a:rPr lang="pt-BR" sz="8800" b="1" dirty="0" smtClean="0">
                <a:latin typeface="Century Gothic" panose="020B0502020202020204" pitchFamily="34" charset="0"/>
              </a:rPr>
              <a:t>Emagrecimento</a:t>
            </a:r>
          </a:p>
          <a:p>
            <a:pPr algn="ctr">
              <a:buNone/>
            </a:pPr>
            <a:r>
              <a:rPr lang="pt-BR" sz="8800" b="1" dirty="0" smtClean="0">
                <a:latin typeface="Century Gothic" panose="020B0502020202020204" pitchFamily="34" charset="0"/>
              </a:rPr>
              <a:t>Remo</a:t>
            </a:r>
          </a:p>
          <a:p>
            <a:pPr algn="ctr">
              <a:buNone/>
            </a:pPr>
            <a:r>
              <a:rPr lang="pt-BR" sz="8800" b="1" dirty="0" smtClean="0">
                <a:latin typeface="Century Gothic" panose="020B0502020202020204" pitchFamily="34" charset="0"/>
              </a:rPr>
              <a:t>Soft Tênis</a:t>
            </a:r>
          </a:p>
          <a:p>
            <a:pPr algn="ctr">
              <a:buNone/>
            </a:pPr>
            <a:r>
              <a:rPr lang="pt-BR" sz="8800" b="1" dirty="0" smtClean="0">
                <a:latin typeface="Century Gothic" panose="020B0502020202020204" pitchFamily="34" charset="0"/>
              </a:rPr>
              <a:t>Treinamento funcional</a:t>
            </a:r>
          </a:p>
          <a:p>
            <a:pPr algn="ctr">
              <a:buNone/>
            </a:pPr>
            <a:r>
              <a:rPr lang="pt-BR" sz="8800" b="1" dirty="0" smtClean="0">
                <a:latin typeface="Century Gothic" panose="020B0502020202020204" pitchFamily="34" charset="0"/>
              </a:rPr>
              <a:t>Tênis</a:t>
            </a:r>
          </a:p>
          <a:p>
            <a:pPr algn="ctr">
              <a:buNone/>
            </a:pPr>
            <a:r>
              <a:rPr lang="pt-BR" sz="8800" b="1" dirty="0" smtClean="0">
                <a:latin typeface="Century Gothic" panose="020B0502020202020204" pitchFamily="34" charset="0"/>
              </a:rPr>
              <a:t>Voleibol</a:t>
            </a:r>
          </a:p>
          <a:p>
            <a:pPr algn="ctr">
              <a:buNone/>
            </a:pPr>
            <a:r>
              <a:rPr lang="pt-BR" sz="8800" b="1" dirty="0" smtClean="0">
                <a:latin typeface="Century Gothic" panose="020B0502020202020204" pitchFamily="34" charset="0"/>
              </a:rPr>
              <a:t>Yoga</a:t>
            </a:r>
            <a:endParaRPr lang="pt-BR" sz="8800" b="1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HelveticaNeue" pitchFamily="2" charset="0"/>
              </a:rPr>
              <a:t>Grade dos Cursos</a:t>
            </a:r>
            <a:endParaRPr lang="pt-BR" dirty="0">
              <a:latin typeface="HelveticaNeue" pitchFamily="2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8165210"/>
              </p:ext>
            </p:extLst>
          </p:nvPr>
        </p:nvGraphicFramePr>
        <p:xfrm>
          <a:off x="539552" y="2060848"/>
          <a:ext cx="8229600" cy="2533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266831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Century Gothic" panose="020B0502020202020204" pitchFamily="34" charset="0"/>
                        </a:rPr>
                        <a:t>Horários</a:t>
                      </a:r>
                      <a:endParaRPr lang="pt-BR" sz="24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Century Gothic" panose="020B0502020202020204" pitchFamily="34" charset="0"/>
                        </a:rPr>
                        <a:t>Modalidades</a:t>
                      </a:r>
                      <a:endParaRPr lang="pt-BR" sz="24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Century Gothic" panose="020B0502020202020204" pitchFamily="34" charset="0"/>
                        </a:rPr>
                        <a:t>Professores</a:t>
                      </a:r>
                      <a:endParaRPr lang="pt-BR" sz="24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  <a:tr h="1266831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Century Gothic" panose="020B0502020202020204" pitchFamily="34" charset="0"/>
                        </a:rPr>
                        <a:t>170</a:t>
                      </a:r>
                      <a:endParaRPr lang="pt-BR" sz="24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Century Gothic" panose="020B0502020202020204" pitchFamily="34" charset="0"/>
                        </a:rPr>
                        <a:t>29</a:t>
                      </a:r>
                      <a:endParaRPr lang="pt-BR" sz="24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Century Gothic" panose="020B0502020202020204" pitchFamily="34" charset="0"/>
                        </a:rPr>
                        <a:t>41</a:t>
                      </a:r>
                      <a:endParaRPr lang="pt-BR" sz="24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HelveticaNeue" pitchFamily="2" charset="0"/>
              </a:rPr>
              <a:t>Atividades físicas e esportivas</a:t>
            </a:r>
            <a:endParaRPr lang="pt-BR" dirty="0">
              <a:latin typeface="HelveticaNeue" pitchFamily="2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9964456"/>
              </p:ext>
            </p:extLst>
          </p:nvPr>
        </p:nvGraphicFramePr>
        <p:xfrm>
          <a:off x="683568" y="1700808"/>
          <a:ext cx="7344816" cy="3979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5376"/>
                <a:gridCol w="2359440"/>
              </a:tblGrid>
              <a:tr h="466637"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Century Gothic" panose="020B0502020202020204" pitchFamily="34" charset="0"/>
                        </a:rPr>
                        <a:t>Programas</a:t>
                      </a:r>
                      <a:endParaRPr lang="pt-BR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66637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>
                          <a:latin typeface="Century Gothic" panose="020B0502020202020204" pitchFamily="34" charset="0"/>
                        </a:rPr>
                        <a:t>Comunidade</a:t>
                      </a:r>
                      <a:r>
                        <a:rPr lang="pt-BR" baseline="0" dirty="0" smtClean="0">
                          <a:latin typeface="Century Gothic" panose="020B0502020202020204" pitchFamily="34" charset="0"/>
                        </a:rPr>
                        <a:t> USP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Century Gothic" panose="020B0502020202020204" pitchFamily="34" charset="0"/>
                        </a:rPr>
                        <a:t>4583</a:t>
                      </a:r>
                      <a:endParaRPr lang="pt-BR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  <a:tr h="564513">
                <a:tc gridSpan="2">
                  <a:txBody>
                    <a:bodyPr/>
                    <a:lstStyle/>
                    <a:p>
                      <a:pPr algn="l"/>
                      <a:r>
                        <a:rPr lang="pt-BR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Comunidades USP e externa</a:t>
                      </a:r>
                      <a:endParaRPr lang="pt-BR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28001">
                <a:tc>
                  <a:txBody>
                    <a:bodyPr/>
                    <a:lstStyle/>
                    <a:p>
                      <a:pPr lvl="2" algn="l"/>
                      <a:r>
                        <a:rPr lang="pt-BR" dirty="0" smtClean="0">
                          <a:latin typeface="Century Gothic" panose="020B0502020202020204" pitchFamily="34" charset="0"/>
                        </a:rPr>
                        <a:t>Comunidade </a:t>
                      </a:r>
                      <a:r>
                        <a:rPr lang="pt-BR" dirty="0" err="1" smtClean="0">
                          <a:latin typeface="Century Gothic" panose="020B0502020202020204" pitchFamily="34" charset="0"/>
                        </a:rPr>
                        <a:t>infantojuvenil</a:t>
                      </a:r>
                      <a:endParaRPr lang="pt-BR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Century Gothic" panose="020B0502020202020204" pitchFamily="34" charset="0"/>
                        </a:rPr>
                        <a:t>102</a:t>
                      </a:r>
                      <a:endParaRPr lang="pt-BR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  <a:tr h="466637">
                <a:tc>
                  <a:txBody>
                    <a:bodyPr/>
                    <a:lstStyle/>
                    <a:p>
                      <a:pPr lvl="2" algn="l"/>
                      <a:r>
                        <a:rPr lang="pt-BR" dirty="0" smtClean="0">
                          <a:latin typeface="Century Gothic" panose="020B0502020202020204" pitchFamily="34" charset="0"/>
                        </a:rPr>
                        <a:t>Adultos a partir de 30 anos</a:t>
                      </a:r>
                      <a:endParaRPr lang="pt-BR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Century Gothic" panose="020B0502020202020204" pitchFamily="34" charset="0"/>
                        </a:rPr>
                        <a:t>1045</a:t>
                      </a:r>
                      <a:endParaRPr lang="pt-BR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  <a:tr h="466637">
                <a:tc>
                  <a:txBody>
                    <a:bodyPr/>
                    <a:lstStyle/>
                    <a:p>
                      <a:pPr lvl="2" algn="l"/>
                      <a:r>
                        <a:rPr lang="pt-BR" dirty="0" smtClean="0">
                          <a:latin typeface="Century Gothic" panose="020B0502020202020204" pitchFamily="34" charset="0"/>
                        </a:rPr>
                        <a:t>Terceira idade</a:t>
                      </a:r>
                      <a:endParaRPr lang="pt-BR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Century Gothic" panose="020B0502020202020204" pitchFamily="34" charset="0"/>
                        </a:rPr>
                        <a:t>769</a:t>
                      </a:r>
                      <a:endParaRPr lang="pt-BR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  <a:tr h="553411">
                <a:tc>
                  <a:txBody>
                    <a:bodyPr/>
                    <a:lstStyle/>
                    <a:p>
                      <a:pPr lvl="2" algn="l"/>
                      <a:r>
                        <a:rPr lang="pt-BR" dirty="0" smtClean="0">
                          <a:latin typeface="Century Gothic" panose="020B0502020202020204" pitchFamily="34" charset="0"/>
                        </a:rPr>
                        <a:t>Atividades físicas adaptadas</a:t>
                      </a:r>
                      <a:endParaRPr lang="pt-BR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Century Gothic" panose="020B0502020202020204" pitchFamily="34" charset="0"/>
                        </a:rPr>
                        <a:t>369</a:t>
                      </a:r>
                      <a:endParaRPr lang="pt-BR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  <a:tr h="466637">
                <a:tc>
                  <a:txBody>
                    <a:bodyPr/>
                    <a:lstStyle/>
                    <a:p>
                      <a:pPr algn="l"/>
                      <a:r>
                        <a:rPr lang="pt-BR" b="1" dirty="0" smtClean="0">
                          <a:latin typeface="Century Gothic" panose="020B0502020202020204" pitchFamily="34" charset="0"/>
                        </a:rPr>
                        <a:t>Total</a:t>
                      </a:r>
                      <a:endParaRPr lang="pt-BR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Century Gothic" panose="020B0502020202020204" pitchFamily="34" charset="0"/>
                        </a:rPr>
                        <a:t>6868</a:t>
                      </a:r>
                      <a:endParaRPr lang="pt-BR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HelveticaNeue" pitchFamily="2" charset="0"/>
              </a:rPr>
              <a:t>Programas de atividades físicas</a:t>
            </a:r>
            <a:br>
              <a:rPr lang="pt-BR" dirty="0" smtClean="0">
                <a:latin typeface="HelveticaNeue" pitchFamily="2" charset="0"/>
              </a:rPr>
            </a:br>
            <a:r>
              <a:rPr lang="pt-BR" dirty="0" smtClean="0">
                <a:latin typeface="HelveticaNeue" pitchFamily="2" charset="0"/>
              </a:rPr>
              <a:t>e esportivas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7016659"/>
              </p:ext>
            </p:extLst>
          </p:nvPr>
        </p:nvGraphicFramePr>
        <p:xfrm>
          <a:off x="1475656" y="1772816"/>
          <a:ext cx="6336704" cy="378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2234"/>
                <a:gridCol w="1416158"/>
                <a:gridCol w="1296144"/>
                <a:gridCol w="1512168"/>
              </a:tblGrid>
              <a:tr h="458165">
                <a:tc gridSpan="4"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Century Gothic" panose="020B0502020202020204" pitchFamily="34" charset="0"/>
                        </a:rPr>
                        <a:t>Comunidade USP - Alunos</a:t>
                      </a:r>
                      <a:endParaRPr lang="pt-BR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969675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Century Gothic" panose="020B0502020202020204" pitchFamily="34" charset="0"/>
                        </a:rPr>
                        <a:t>Programas</a:t>
                      </a:r>
                      <a:endParaRPr lang="pt-BR" sz="16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Century Gothic" panose="020B0502020202020204" pitchFamily="34" charset="0"/>
                        </a:rPr>
                        <a:t>1 Semestre</a:t>
                      </a:r>
                      <a:endParaRPr lang="pt-BR" sz="16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Century Gothic" panose="020B0502020202020204" pitchFamily="34" charset="0"/>
                        </a:rPr>
                        <a:t>2 Semestre</a:t>
                      </a:r>
                      <a:endParaRPr lang="pt-BR" sz="16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Century Gothic" panose="020B0502020202020204" pitchFamily="34" charset="0"/>
                        </a:rPr>
                        <a:t>Total</a:t>
                      </a:r>
                      <a:endParaRPr lang="pt-BR" sz="16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  <a:tr h="616384">
                <a:tc>
                  <a:txBody>
                    <a:bodyPr/>
                    <a:lstStyle/>
                    <a:p>
                      <a:pPr algn="ctr"/>
                      <a:r>
                        <a:rPr lang="pt-BR" sz="1600" baseline="0" dirty="0" smtClean="0">
                          <a:latin typeface="Century Gothic" panose="020B0502020202020204" pitchFamily="34" charset="0"/>
                        </a:rPr>
                        <a:t>Regular</a:t>
                      </a:r>
                      <a:endParaRPr lang="pt-BR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latin typeface="Century Gothic" panose="020B0502020202020204" pitchFamily="34" charset="0"/>
                        </a:rPr>
                        <a:t>1985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latin typeface="Century Gothic" panose="020B0502020202020204" pitchFamily="34" charset="0"/>
                        </a:rPr>
                        <a:t>1928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latin typeface="Century Gothic" panose="020B0502020202020204" pitchFamily="34" charset="0"/>
                        </a:rPr>
                        <a:t>3913</a:t>
                      </a:r>
                    </a:p>
                  </a:txBody>
                  <a:tcPr anchor="ctr"/>
                </a:tc>
              </a:tr>
              <a:tr h="6787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latin typeface="Century Gothic" panose="020B0502020202020204" pitchFamily="34" charset="0"/>
                        </a:rPr>
                        <a:t>Adultos a partir de 30 anos</a:t>
                      </a:r>
                      <a:endParaRPr lang="pt-BR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Century Gothic" panose="020B0502020202020204" pitchFamily="34" charset="0"/>
                        </a:rPr>
                        <a:t>94</a:t>
                      </a:r>
                      <a:endParaRPr lang="pt-BR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Century Gothic" panose="020B0502020202020204" pitchFamily="34" charset="0"/>
                        </a:rPr>
                        <a:t>107</a:t>
                      </a:r>
                      <a:endParaRPr lang="pt-BR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Century Gothic" panose="020B0502020202020204" pitchFamily="34" charset="0"/>
                        </a:rPr>
                        <a:t>201</a:t>
                      </a:r>
                      <a:endParaRPr lang="pt-BR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  <a:tr h="6787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latin typeface="Century Gothic" panose="020B0502020202020204" pitchFamily="34" charset="0"/>
                        </a:rPr>
                        <a:t>Atividades físicas adaptadas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Century Gothic" panose="020B0502020202020204" pitchFamily="34" charset="0"/>
                        </a:rPr>
                        <a:t>68</a:t>
                      </a:r>
                      <a:endParaRPr lang="pt-BR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Century Gothic" panose="020B0502020202020204" pitchFamily="34" charset="0"/>
                        </a:rPr>
                        <a:t>49</a:t>
                      </a:r>
                      <a:endParaRPr lang="pt-BR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Century Gothic" panose="020B0502020202020204" pitchFamily="34" charset="0"/>
                        </a:rPr>
                        <a:t>117</a:t>
                      </a:r>
                      <a:endParaRPr lang="pt-BR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  <a:tr h="38787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Century Gothic" panose="020B0502020202020204" pitchFamily="34" charset="0"/>
                        </a:rPr>
                        <a:t>Total</a:t>
                      </a:r>
                      <a:endParaRPr lang="pt-BR" sz="16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Century Gothic" panose="020B0502020202020204" pitchFamily="34" charset="0"/>
                        </a:rPr>
                        <a:t>2147</a:t>
                      </a:r>
                      <a:endParaRPr lang="pt-BR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Century Gothic" panose="020B0502020202020204" pitchFamily="34" charset="0"/>
                        </a:rPr>
                        <a:t>2084</a:t>
                      </a:r>
                      <a:endParaRPr lang="pt-BR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Century Gothic" panose="020B0502020202020204" pitchFamily="34" charset="0"/>
                        </a:rPr>
                        <a:t>4231</a:t>
                      </a:r>
                      <a:endParaRPr lang="pt-BR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174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467</Words>
  <Application>Microsoft Office PowerPoint</Application>
  <PresentationFormat>Apresentação na tela (4:3)</PresentationFormat>
  <Paragraphs>193</Paragraphs>
  <Slides>23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Tema do Office</vt:lpstr>
      <vt:lpstr>Apresentação do PowerPoint</vt:lpstr>
      <vt:lpstr>Centro Esportivo na promoção da integração  dos estudantes </vt:lpstr>
      <vt:lpstr>Histórico</vt:lpstr>
      <vt:lpstr>Missão</vt:lpstr>
      <vt:lpstr>Programas de atividades físicas e esportivas - Níveis</vt:lpstr>
      <vt:lpstr>Programas de atividades físicas e esportivas - Modalidades</vt:lpstr>
      <vt:lpstr>Grade dos Cursos</vt:lpstr>
      <vt:lpstr>Atividades físicas e esportivas</vt:lpstr>
      <vt:lpstr>Programas de atividades físicas e esportivas</vt:lpstr>
      <vt:lpstr>Competições</vt:lpstr>
      <vt:lpstr>Competições internacionais</vt:lpstr>
      <vt:lpstr>Competições internacionais</vt:lpstr>
      <vt:lpstr>Difusão Cultural</vt:lpstr>
      <vt:lpstr>Difusão Cultural</vt:lpstr>
      <vt:lpstr>Competições organizadas pela LAAUSP  com suporte do CEPEUSP</vt:lpstr>
      <vt:lpstr>Projeto Rugby 2º Semestre 2014</vt:lpstr>
      <vt:lpstr>Relacionamento Intercampi</vt:lpstr>
      <vt:lpstr>Projeto com Pró-Reitoria de Graduação: Atividade Física Orientada</vt:lpstr>
      <vt:lpstr>Participação em grandes movimentos</vt:lpstr>
      <vt:lpstr>Desenhado para o Movimento</vt:lpstr>
      <vt:lpstr>Desenhado para o Movimento Líderes Globais</vt:lpstr>
      <vt:lpstr>Desenhado para o Movimento Líderes Brasileiros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Centro esportivo na promoção da integração  dos estudantes</dc:title>
  <dc:creator>funcionario</dc:creator>
  <cp:lastModifiedBy>Luciana Delfini de Campos</cp:lastModifiedBy>
  <cp:revision>45</cp:revision>
  <dcterms:created xsi:type="dcterms:W3CDTF">2014-10-21T12:04:43Z</dcterms:created>
  <dcterms:modified xsi:type="dcterms:W3CDTF">2014-10-23T14:45:40Z</dcterms:modified>
</cp:coreProperties>
</file>